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5"/>
  </p:handoutMasterIdLst>
  <p:sldIdLst>
    <p:sldId id="296" r:id="rId3"/>
    <p:sldId id="493" r:id="rId5"/>
    <p:sldId id="737" r:id="rId6"/>
    <p:sldId id="738" r:id="rId7"/>
    <p:sldId id="739" r:id="rId8"/>
    <p:sldId id="740" r:id="rId9"/>
    <p:sldId id="741" r:id="rId10"/>
    <p:sldId id="742" r:id="rId11"/>
    <p:sldId id="743" r:id="rId12"/>
    <p:sldId id="744" r:id="rId13"/>
    <p:sldId id="745" r:id="rId14"/>
    <p:sldId id="746" r:id="rId15"/>
    <p:sldId id="747" r:id="rId16"/>
    <p:sldId id="748" r:id="rId17"/>
    <p:sldId id="749" r:id="rId18"/>
    <p:sldId id="750" r:id="rId19"/>
    <p:sldId id="751" r:id="rId20"/>
    <p:sldId id="752" r:id="rId21"/>
    <p:sldId id="753" r:id="rId22"/>
    <p:sldId id="754" r:id="rId23"/>
    <p:sldId id="755" r:id="rId24"/>
    <p:sldId id="756" r:id="rId25"/>
    <p:sldId id="757" r:id="rId26"/>
    <p:sldId id="758" r:id="rId27"/>
    <p:sldId id="759" r:id="rId28"/>
    <p:sldId id="760" r:id="rId29"/>
    <p:sldId id="761" r:id="rId30"/>
    <p:sldId id="762" r:id="rId31"/>
    <p:sldId id="763" r:id="rId32"/>
    <p:sldId id="764" r:id="rId33"/>
    <p:sldId id="765" r:id="rId34"/>
    <p:sldId id="766" r:id="rId35"/>
    <p:sldId id="767" r:id="rId36"/>
    <p:sldId id="768" r:id="rId37"/>
    <p:sldId id="769" r:id="rId38"/>
    <p:sldId id="770" r:id="rId39"/>
    <p:sldId id="771" r:id="rId40"/>
    <p:sldId id="772" r:id="rId41"/>
    <p:sldId id="773" r:id="rId42"/>
    <p:sldId id="774" r:id="rId43"/>
    <p:sldId id="775" r:id="rId44"/>
    <p:sldId id="776" r:id="rId45"/>
    <p:sldId id="777" r:id="rId46"/>
    <p:sldId id="778" r:id="rId47"/>
    <p:sldId id="779" r:id="rId48"/>
    <p:sldId id="780" r:id="rId49"/>
    <p:sldId id="781" r:id="rId50"/>
    <p:sldId id="782" r:id="rId51"/>
    <p:sldId id="783" r:id="rId52"/>
    <p:sldId id="784" r:id="rId53"/>
    <p:sldId id="785" r:id="rId54"/>
    <p:sldId id="786" r:id="rId55"/>
    <p:sldId id="787" r:id="rId56"/>
    <p:sldId id="788" r:id="rId57"/>
    <p:sldId id="789" r:id="rId58"/>
    <p:sldId id="790" r:id="rId59"/>
    <p:sldId id="791" r:id="rId60"/>
    <p:sldId id="792" r:id="rId61"/>
    <p:sldId id="793" r:id="rId62"/>
    <p:sldId id="794" r:id="rId63"/>
    <p:sldId id="795" r:id="rId64"/>
  </p:sldIdLst>
  <p:sldSz cx="9144000" cy="5145405"/>
  <p:notesSz cx="6858000" cy="9144000"/>
  <p:custDataLst>
    <p:tags r:id="rId70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ZZhengHeiS-R-GB"/>
        <a:ea typeface="FZHei-B01S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ZZhengHeiS-R-GB"/>
        <a:ea typeface="FZHei-B01S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ZZhengHeiS-R-GB"/>
        <a:ea typeface="FZHei-B01S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ZZhengHeiS-R-GB"/>
        <a:ea typeface="FZHei-B01S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ZZhengHeiS-R-GB"/>
        <a:ea typeface="FZHei-B01S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ZZhengHeiS-R-GB"/>
        <a:ea typeface="FZHei-B01S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ZZhengHeiS-R-GB"/>
        <a:ea typeface="FZHei-B01S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ZZhengHeiS-R-GB"/>
        <a:ea typeface="FZHei-B01S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FZZhengHeiS-R-GB"/>
        <a:ea typeface="FZHei-B01S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用户" initials="微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3C607C"/>
    <a:srgbClr val="FFFFDD"/>
    <a:srgbClr val="FFFFFF"/>
    <a:srgbClr val="FFFFCC"/>
    <a:srgbClr val="F0DACC"/>
    <a:srgbClr val="DECECE"/>
    <a:srgbClr val="DCD6D6"/>
    <a:srgbClr val="86B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853"/>
    <p:restoredTop sz="95256"/>
  </p:normalViewPr>
  <p:slideViewPr>
    <p:cSldViewPr showGuides="1">
      <p:cViewPr varScale="1">
        <p:scale>
          <a:sx n="91" d="100"/>
          <a:sy n="91" d="100"/>
        </p:scale>
        <p:origin x="664" y="52"/>
      </p:cViewPr>
      <p:guideLst>
        <p:guide orient="horz" pos="1620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gs" Target="tags/tag1.xml"/><Relationship Id="rId7" Type="http://schemas.openxmlformats.org/officeDocument/2006/relationships/slide" Target="slides/slide4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handoutMaster" Target="handoutMasters/handoutMaster1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0T09:35:43.984" idx="2">
    <p:pos x="10" y="10"/>
    <p:text>圆柱体表面取点---利用积聚性法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0T09:42:17.437" idx="3">
    <p:pos x="4" y="4"/>
    <p:text>准确描述坐标点的输入方式：键入坐标和对象捕捉
pedit:修改线宽、曲线拟合、局部修改等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JhengHei Light" panose="020B0304030504040204" charset="-120"/>
              <a:ea typeface="仓耳玄三01简繁 W01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crosoft JhengHei Light" panose="020B0304030504040204" charset="-120"/>
              </a:rPr>
            </a:fld>
            <a:endParaRPr lang="zh-CN" altLang="en-US">
              <a:latin typeface="Microsoft JhengHei Light" panose="020B0304030504040204" charset="-12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JhengHei Light" panose="020B0304030504040204" charset="-120"/>
              <a:ea typeface="仓耳玄三01简繁 W01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crosoft JhengHei Light" panose="020B0304030504040204" charset="-120"/>
              </a:rPr>
            </a:fld>
            <a:endParaRPr lang="zh-CN" altLang="en-US">
              <a:latin typeface="Microsoft JhengHei Light" panose="020B030403050404020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EB768EA-FFE1-4452-A44B-E774488C0976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47B339D-8530-4882-A1BE-9853DF90AA3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组合 7"/>
          <p:cNvGrpSpPr/>
          <p:nvPr userDrawn="1"/>
        </p:nvGrpSpPr>
        <p:grpSpPr>
          <a:xfrm>
            <a:off x="215900" y="169863"/>
            <a:ext cx="468313" cy="468312"/>
            <a:chOff x="-1020995" y="1295084"/>
            <a:chExt cx="877193" cy="877193"/>
          </a:xfrm>
        </p:grpSpPr>
        <p:sp>
          <p:nvSpPr>
            <p:cNvPr id="9" name="泪滴形 8"/>
            <p:cNvSpPr/>
            <p:nvPr/>
          </p:nvSpPr>
          <p:spPr>
            <a:xfrm rot="572159">
              <a:off x="-1020995" y="1295084"/>
              <a:ext cx="877193" cy="87719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0" name="3         _12"/>
            <p:cNvGrpSpPr/>
            <p:nvPr/>
          </p:nvGrpSpPr>
          <p:grpSpPr bwMode="auto">
            <a:xfrm>
              <a:off x="-958698" y="1362584"/>
              <a:ext cx="755105" cy="756846"/>
              <a:chOff x="183" y="1395"/>
              <a:chExt cx="867" cy="8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2" name="Freeform 5"/>
              <p:cNvSpPr/>
              <p:nvPr/>
            </p:nvSpPr>
            <p:spPr bwMode="auto">
              <a:xfrm>
                <a:off x="183" y="1395"/>
                <a:ext cx="867" cy="869"/>
              </a:xfrm>
              <a:custGeom>
                <a:avLst/>
                <a:gdLst>
                  <a:gd name="T0" fmla="*/ 0 w 478"/>
                  <a:gd name="T1" fmla="*/ 239 h 478"/>
                  <a:gd name="T2" fmla="*/ 239 w 478"/>
                  <a:gd name="T3" fmla="*/ 478 h 478"/>
                  <a:gd name="T4" fmla="*/ 478 w 478"/>
                  <a:gd name="T5" fmla="*/ 239 h 478"/>
                  <a:gd name="T6" fmla="*/ 239 w 478"/>
                  <a:gd name="T7" fmla="*/ 0 h 478"/>
                  <a:gd name="T8" fmla="*/ 0 w 478"/>
                  <a:gd name="T9" fmla="*/ 239 h 478"/>
                  <a:gd name="T10" fmla="*/ 17 w 478"/>
                  <a:gd name="T11" fmla="*/ 239 h 478"/>
                  <a:gd name="T12" fmla="*/ 239 w 478"/>
                  <a:gd name="T13" fmla="*/ 17 h 478"/>
                  <a:gd name="T14" fmla="*/ 461 w 478"/>
                  <a:gd name="T15" fmla="*/ 239 h 478"/>
                  <a:gd name="T16" fmla="*/ 239 w 478"/>
                  <a:gd name="T17" fmla="*/ 461 h 478"/>
                  <a:gd name="T18" fmla="*/ 17 w 478"/>
                  <a:gd name="T19" fmla="*/ 23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8" h="478">
                    <a:moveTo>
                      <a:pt x="0" y="239"/>
                    </a:moveTo>
                    <a:cubicBezTo>
                      <a:pt x="0" y="371"/>
                      <a:pt x="107" y="478"/>
                      <a:pt x="239" y="478"/>
                    </a:cubicBezTo>
                    <a:cubicBezTo>
                      <a:pt x="371" y="478"/>
                      <a:pt x="478" y="371"/>
                      <a:pt x="478" y="239"/>
                    </a:cubicBezTo>
                    <a:cubicBezTo>
                      <a:pt x="478" y="107"/>
                      <a:pt x="371" y="0"/>
                      <a:pt x="239" y="0"/>
                    </a:cubicBezTo>
                    <a:cubicBezTo>
                      <a:pt x="107" y="0"/>
                      <a:pt x="0" y="107"/>
                      <a:pt x="0" y="239"/>
                    </a:cubicBezTo>
                    <a:close/>
                    <a:moveTo>
                      <a:pt x="17" y="239"/>
                    </a:moveTo>
                    <a:cubicBezTo>
                      <a:pt x="17" y="116"/>
                      <a:pt x="117" y="17"/>
                      <a:pt x="239" y="17"/>
                    </a:cubicBezTo>
                    <a:cubicBezTo>
                      <a:pt x="362" y="17"/>
                      <a:pt x="461" y="116"/>
                      <a:pt x="461" y="239"/>
                    </a:cubicBezTo>
                    <a:cubicBezTo>
                      <a:pt x="461" y="361"/>
                      <a:pt x="362" y="461"/>
                      <a:pt x="239" y="461"/>
                    </a:cubicBezTo>
                    <a:cubicBezTo>
                      <a:pt x="117" y="461"/>
                      <a:pt x="17" y="361"/>
                      <a:pt x="17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Rectangle 6"/>
              <p:cNvSpPr/>
              <p:nvPr/>
            </p:nvSpPr>
            <p:spPr bwMode="auto">
              <a:xfrm>
                <a:off x="593" y="1475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435" y="1519"/>
                <a:ext cx="36" cy="51"/>
              </a:xfrm>
              <a:custGeom>
                <a:avLst/>
                <a:gdLst>
                  <a:gd name="T0" fmla="*/ 0 w 36"/>
                  <a:gd name="T1" fmla="*/ 5 h 51"/>
                  <a:gd name="T2" fmla="*/ 26 w 36"/>
                  <a:gd name="T3" fmla="*/ 51 h 51"/>
                  <a:gd name="T4" fmla="*/ 36 w 36"/>
                  <a:gd name="T5" fmla="*/ 45 h 51"/>
                  <a:gd name="T6" fmla="*/ 9 w 36"/>
                  <a:gd name="T7" fmla="*/ 0 h 51"/>
                  <a:gd name="T8" fmla="*/ 0 w 36"/>
                  <a:gd name="T9" fmla="*/ 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5"/>
                    </a:moveTo>
                    <a:lnTo>
                      <a:pt x="26" y="51"/>
                    </a:lnTo>
                    <a:lnTo>
                      <a:pt x="36" y="45"/>
                    </a:lnTo>
                    <a:lnTo>
                      <a:pt x="9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Freeform 8"/>
              <p:cNvSpPr/>
              <p:nvPr/>
            </p:nvSpPr>
            <p:spPr bwMode="auto">
              <a:xfrm>
                <a:off x="306" y="1646"/>
                <a:ext cx="51" cy="36"/>
              </a:xfrm>
              <a:custGeom>
                <a:avLst/>
                <a:gdLst>
                  <a:gd name="T0" fmla="*/ 0 w 51"/>
                  <a:gd name="T1" fmla="*/ 11 h 36"/>
                  <a:gd name="T2" fmla="*/ 46 w 51"/>
                  <a:gd name="T3" fmla="*/ 36 h 36"/>
                  <a:gd name="T4" fmla="*/ 51 w 51"/>
                  <a:gd name="T5" fmla="*/ 27 h 36"/>
                  <a:gd name="T6" fmla="*/ 8 w 51"/>
                  <a:gd name="T7" fmla="*/ 0 h 36"/>
                  <a:gd name="T8" fmla="*/ 0 w 51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11"/>
                    </a:moveTo>
                    <a:lnTo>
                      <a:pt x="46" y="36"/>
                    </a:lnTo>
                    <a:lnTo>
                      <a:pt x="51" y="27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Rectangle 9"/>
              <p:cNvSpPr/>
              <p:nvPr/>
            </p:nvSpPr>
            <p:spPr bwMode="auto">
              <a:xfrm>
                <a:off x="263" y="1806"/>
                <a:ext cx="51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306" y="1975"/>
                <a:ext cx="51" cy="38"/>
              </a:xfrm>
              <a:custGeom>
                <a:avLst/>
                <a:gdLst>
                  <a:gd name="T0" fmla="*/ 0 w 51"/>
                  <a:gd name="T1" fmla="*/ 27 h 38"/>
                  <a:gd name="T2" fmla="*/ 8 w 51"/>
                  <a:gd name="T3" fmla="*/ 38 h 38"/>
                  <a:gd name="T4" fmla="*/ 51 w 51"/>
                  <a:gd name="T5" fmla="*/ 11 h 38"/>
                  <a:gd name="T6" fmla="*/ 46 w 51"/>
                  <a:gd name="T7" fmla="*/ 0 h 38"/>
                  <a:gd name="T8" fmla="*/ 0 w 51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27"/>
                    </a:moveTo>
                    <a:lnTo>
                      <a:pt x="8" y="38"/>
                    </a:lnTo>
                    <a:lnTo>
                      <a:pt x="51" y="11"/>
                    </a:lnTo>
                    <a:lnTo>
                      <a:pt x="46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435" y="2090"/>
                <a:ext cx="36" cy="50"/>
              </a:xfrm>
              <a:custGeom>
                <a:avLst/>
                <a:gdLst>
                  <a:gd name="T0" fmla="*/ 0 w 36"/>
                  <a:gd name="T1" fmla="*/ 43 h 50"/>
                  <a:gd name="T2" fmla="*/ 9 w 36"/>
                  <a:gd name="T3" fmla="*/ 50 h 50"/>
                  <a:gd name="T4" fmla="*/ 36 w 36"/>
                  <a:gd name="T5" fmla="*/ 5 h 50"/>
                  <a:gd name="T6" fmla="*/ 26 w 36"/>
                  <a:gd name="T7" fmla="*/ 0 h 50"/>
                  <a:gd name="T8" fmla="*/ 0 w 36"/>
                  <a:gd name="T9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43"/>
                    </a:moveTo>
                    <a:lnTo>
                      <a:pt x="9" y="50"/>
                    </a:lnTo>
                    <a:lnTo>
                      <a:pt x="36" y="5"/>
                    </a:lnTo>
                    <a:lnTo>
                      <a:pt x="26" y="0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Rectangle 12"/>
              <p:cNvSpPr/>
              <p:nvPr/>
            </p:nvSpPr>
            <p:spPr bwMode="auto">
              <a:xfrm>
                <a:off x="593" y="2133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13"/>
              <p:cNvSpPr/>
              <p:nvPr/>
            </p:nvSpPr>
            <p:spPr bwMode="auto">
              <a:xfrm>
                <a:off x="764" y="2090"/>
                <a:ext cx="36" cy="50"/>
              </a:xfrm>
              <a:custGeom>
                <a:avLst/>
                <a:gdLst>
                  <a:gd name="T0" fmla="*/ 0 w 36"/>
                  <a:gd name="T1" fmla="*/ 5 h 50"/>
                  <a:gd name="T2" fmla="*/ 25 w 36"/>
                  <a:gd name="T3" fmla="*/ 50 h 50"/>
                  <a:gd name="T4" fmla="*/ 36 w 36"/>
                  <a:gd name="T5" fmla="*/ 43 h 50"/>
                  <a:gd name="T6" fmla="*/ 10 w 36"/>
                  <a:gd name="T7" fmla="*/ 0 h 50"/>
                  <a:gd name="T8" fmla="*/ 0 w 36"/>
                  <a:gd name="T9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5"/>
                    </a:moveTo>
                    <a:lnTo>
                      <a:pt x="25" y="50"/>
                    </a:lnTo>
                    <a:lnTo>
                      <a:pt x="36" y="43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14"/>
              <p:cNvSpPr/>
              <p:nvPr/>
            </p:nvSpPr>
            <p:spPr bwMode="auto">
              <a:xfrm>
                <a:off x="876" y="1975"/>
                <a:ext cx="51" cy="38"/>
              </a:xfrm>
              <a:custGeom>
                <a:avLst/>
                <a:gdLst>
                  <a:gd name="T0" fmla="*/ 0 w 51"/>
                  <a:gd name="T1" fmla="*/ 11 h 38"/>
                  <a:gd name="T2" fmla="*/ 45 w 51"/>
                  <a:gd name="T3" fmla="*/ 38 h 38"/>
                  <a:gd name="T4" fmla="*/ 51 w 51"/>
                  <a:gd name="T5" fmla="*/ 27 h 38"/>
                  <a:gd name="T6" fmla="*/ 5 w 51"/>
                  <a:gd name="T7" fmla="*/ 0 h 38"/>
                  <a:gd name="T8" fmla="*/ 0 w 51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11"/>
                    </a:moveTo>
                    <a:lnTo>
                      <a:pt x="45" y="38"/>
                    </a:lnTo>
                    <a:lnTo>
                      <a:pt x="51" y="27"/>
                    </a:lnTo>
                    <a:lnTo>
                      <a:pt x="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Rectangle 15"/>
              <p:cNvSpPr/>
              <p:nvPr/>
            </p:nvSpPr>
            <p:spPr bwMode="auto">
              <a:xfrm>
                <a:off x="920" y="1806"/>
                <a:ext cx="52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876" y="1646"/>
                <a:ext cx="51" cy="36"/>
              </a:xfrm>
              <a:custGeom>
                <a:avLst/>
                <a:gdLst>
                  <a:gd name="T0" fmla="*/ 0 w 51"/>
                  <a:gd name="T1" fmla="*/ 27 h 36"/>
                  <a:gd name="T2" fmla="*/ 5 w 51"/>
                  <a:gd name="T3" fmla="*/ 36 h 36"/>
                  <a:gd name="T4" fmla="*/ 51 w 51"/>
                  <a:gd name="T5" fmla="*/ 11 h 36"/>
                  <a:gd name="T6" fmla="*/ 45 w 51"/>
                  <a:gd name="T7" fmla="*/ 0 h 36"/>
                  <a:gd name="T8" fmla="*/ 0 w 51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27"/>
                    </a:moveTo>
                    <a:lnTo>
                      <a:pt x="5" y="36"/>
                    </a:lnTo>
                    <a:lnTo>
                      <a:pt x="51" y="11"/>
                    </a:lnTo>
                    <a:lnTo>
                      <a:pt x="45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 bwMode="auto">
              <a:xfrm>
                <a:off x="764" y="1519"/>
                <a:ext cx="36" cy="51"/>
              </a:xfrm>
              <a:custGeom>
                <a:avLst/>
                <a:gdLst>
                  <a:gd name="T0" fmla="*/ 0 w 36"/>
                  <a:gd name="T1" fmla="*/ 45 h 51"/>
                  <a:gd name="T2" fmla="*/ 10 w 36"/>
                  <a:gd name="T3" fmla="*/ 51 h 51"/>
                  <a:gd name="T4" fmla="*/ 36 w 36"/>
                  <a:gd name="T5" fmla="*/ 5 h 51"/>
                  <a:gd name="T6" fmla="*/ 25 w 36"/>
                  <a:gd name="T7" fmla="*/ 0 h 51"/>
                  <a:gd name="T8" fmla="*/ 0 w 36"/>
                  <a:gd name="T9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45"/>
                    </a:moveTo>
                    <a:lnTo>
                      <a:pt x="10" y="51"/>
                    </a:lnTo>
                    <a:lnTo>
                      <a:pt x="36" y="5"/>
                    </a:lnTo>
                    <a:lnTo>
                      <a:pt x="25" y="0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2061" name="图形 30" descr="靶心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6272631">
              <a:off x="-704996" y="1622449"/>
              <a:ext cx="249113" cy="24911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25" name="直接箭头连接符 24"/>
          <p:cNvCxnSpPr/>
          <p:nvPr/>
        </p:nvCxnSpPr>
        <p:spPr>
          <a:xfrm>
            <a:off x="792163" y="592138"/>
            <a:ext cx="5688013" cy="0"/>
          </a:xfrm>
          <a:prstGeom prst="straightConnector1">
            <a:avLst/>
          </a:prstGeom>
          <a:ln w="9525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图片 25"/>
          <p:cNvPicPr>
            <a:picLocks noChangeAspect="1"/>
          </p:cNvPicPr>
          <p:nvPr userDrawn="1"/>
        </p:nvPicPr>
        <p:blipFill>
          <a:blip r:embed="rId3"/>
          <a:srcRect l="2412" t="97939" r="4279" b="-175"/>
          <a:stretch>
            <a:fillRect/>
          </a:stretch>
        </p:blipFill>
        <p:spPr>
          <a:xfrm>
            <a:off x="0" y="4948238"/>
            <a:ext cx="9144000" cy="146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41586D-B303-47DD-A237-DB41B9D1F34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768850"/>
            <a:ext cx="2895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D45374-29F4-4C12-AF9C-BA59BE9BB8A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/>
          <p:nvPr userDrawn="1"/>
        </p:nvGrpSpPr>
        <p:grpSpPr>
          <a:xfrm>
            <a:off x="212725" y="149225"/>
            <a:ext cx="466725" cy="468313"/>
            <a:chOff x="373387" y="2137733"/>
            <a:chExt cx="877193" cy="877193"/>
          </a:xfrm>
        </p:grpSpPr>
        <p:sp>
          <p:nvSpPr>
            <p:cNvPr id="8" name="泪滴形 7"/>
            <p:cNvSpPr/>
            <p:nvPr/>
          </p:nvSpPr>
          <p:spPr>
            <a:xfrm rot="572159">
              <a:off x="373387" y="2137733"/>
              <a:ext cx="877193" cy="87719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9" name="3         _12"/>
            <p:cNvGrpSpPr/>
            <p:nvPr/>
          </p:nvGrpSpPr>
          <p:grpSpPr bwMode="auto">
            <a:xfrm>
              <a:off x="435684" y="2205233"/>
              <a:ext cx="755105" cy="756846"/>
              <a:chOff x="183" y="1395"/>
              <a:chExt cx="867" cy="8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" name="Freeform 5"/>
              <p:cNvSpPr/>
              <p:nvPr/>
            </p:nvSpPr>
            <p:spPr bwMode="auto">
              <a:xfrm>
                <a:off x="183" y="1395"/>
                <a:ext cx="867" cy="869"/>
              </a:xfrm>
              <a:custGeom>
                <a:avLst/>
                <a:gdLst>
                  <a:gd name="T0" fmla="*/ 0 w 478"/>
                  <a:gd name="T1" fmla="*/ 239 h 478"/>
                  <a:gd name="T2" fmla="*/ 239 w 478"/>
                  <a:gd name="T3" fmla="*/ 478 h 478"/>
                  <a:gd name="T4" fmla="*/ 478 w 478"/>
                  <a:gd name="T5" fmla="*/ 239 h 478"/>
                  <a:gd name="T6" fmla="*/ 239 w 478"/>
                  <a:gd name="T7" fmla="*/ 0 h 478"/>
                  <a:gd name="T8" fmla="*/ 0 w 478"/>
                  <a:gd name="T9" fmla="*/ 239 h 478"/>
                  <a:gd name="T10" fmla="*/ 17 w 478"/>
                  <a:gd name="T11" fmla="*/ 239 h 478"/>
                  <a:gd name="T12" fmla="*/ 239 w 478"/>
                  <a:gd name="T13" fmla="*/ 17 h 478"/>
                  <a:gd name="T14" fmla="*/ 461 w 478"/>
                  <a:gd name="T15" fmla="*/ 239 h 478"/>
                  <a:gd name="T16" fmla="*/ 239 w 478"/>
                  <a:gd name="T17" fmla="*/ 461 h 478"/>
                  <a:gd name="T18" fmla="*/ 17 w 478"/>
                  <a:gd name="T19" fmla="*/ 23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8" h="478">
                    <a:moveTo>
                      <a:pt x="0" y="239"/>
                    </a:moveTo>
                    <a:cubicBezTo>
                      <a:pt x="0" y="371"/>
                      <a:pt x="107" y="478"/>
                      <a:pt x="239" y="478"/>
                    </a:cubicBezTo>
                    <a:cubicBezTo>
                      <a:pt x="371" y="478"/>
                      <a:pt x="478" y="371"/>
                      <a:pt x="478" y="239"/>
                    </a:cubicBezTo>
                    <a:cubicBezTo>
                      <a:pt x="478" y="107"/>
                      <a:pt x="371" y="0"/>
                      <a:pt x="239" y="0"/>
                    </a:cubicBezTo>
                    <a:cubicBezTo>
                      <a:pt x="107" y="0"/>
                      <a:pt x="0" y="107"/>
                      <a:pt x="0" y="239"/>
                    </a:cubicBezTo>
                    <a:close/>
                    <a:moveTo>
                      <a:pt x="17" y="239"/>
                    </a:moveTo>
                    <a:cubicBezTo>
                      <a:pt x="17" y="116"/>
                      <a:pt x="117" y="17"/>
                      <a:pt x="239" y="17"/>
                    </a:cubicBezTo>
                    <a:cubicBezTo>
                      <a:pt x="362" y="17"/>
                      <a:pt x="461" y="116"/>
                      <a:pt x="461" y="239"/>
                    </a:cubicBezTo>
                    <a:cubicBezTo>
                      <a:pt x="461" y="361"/>
                      <a:pt x="362" y="461"/>
                      <a:pt x="239" y="461"/>
                    </a:cubicBezTo>
                    <a:cubicBezTo>
                      <a:pt x="117" y="461"/>
                      <a:pt x="17" y="361"/>
                      <a:pt x="17" y="239"/>
                    </a:cubicBezTo>
                    <a:close/>
                  </a:path>
                </a:pathLst>
              </a:custGeom>
              <a:solidFill>
                <a:srgbClr val="3C607C"/>
              </a:solidFill>
              <a:ln w="9525">
                <a:noFill/>
                <a:round/>
              </a:ln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Rectangle 6"/>
              <p:cNvSpPr/>
              <p:nvPr/>
            </p:nvSpPr>
            <p:spPr bwMode="auto">
              <a:xfrm>
                <a:off x="593" y="1475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435" y="1519"/>
                <a:ext cx="36" cy="51"/>
              </a:xfrm>
              <a:custGeom>
                <a:avLst/>
                <a:gdLst>
                  <a:gd name="T0" fmla="*/ 0 w 36"/>
                  <a:gd name="T1" fmla="*/ 5 h 51"/>
                  <a:gd name="T2" fmla="*/ 26 w 36"/>
                  <a:gd name="T3" fmla="*/ 51 h 51"/>
                  <a:gd name="T4" fmla="*/ 36 w 36"/>
                  <a:gd name="T5" fmla="*/ 45 h 51"/>
                  <a:gd name="T6" fmla="*/ 9 w 36"/>
                  <a:gd name="T7" fmla="*/ 0 h 51"/>
                  <a:gd name="T8" fmla="*/ 0 w 36"/>
                  <a:gd name="T9" fmla="*/ 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5"/>
                    </a:moveTo>
                    <a:lnTo>
                      <a:pt x="26" y="51"/>
                    </a:lnTo>
                    <a:lnTo>
                      <a:pt x="36" y="45"/>
                    </a:lnTo>
                    <a:lnTo>
                      <a:pt x="9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8"/>
              <p:cNvSpPr/>
              <p:nvPr/>
            </p:nvSpPr>
            <p:spPr bwMode="auto">
              <a:xfrm>
                <a:off x="306" y="1646"/>
                <a:ext cx="51" cy="36"/>
              </a:xfrm>
              <a:custGeom>
                <a:avLst/>
                <a:gdLst>
                  <a:gd name="T0" fmla="*/ 0 w 51"/>
                  <a:gd name="T1" fmla="*/ 11 h 36"/>
                  <a:gd name="T2" fmla="*/ 46 w 51"/>
                  <a:gd name="T3" fmla="*/ 36 h 36"/>
                  <a:gd name="T4" fmla="*/ 51 w 51"/>
                  <a:gd name="T5" fmla="*/ 27 h 36"/>
                  <a:gd name="T6" fmla="*/ 8 w 51"/>
                  <a:gd name="T7" fmla="*/ 0 h 36"/>
                  <a:gd name="T8" fmla="*/ 0 w 51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11"/>
                    </a:moveTo>
                    <a:lnTo>
                      <a:pt x="46" y="36"/>
                    </a:lnTo>
                    <a:lnTo>
                      <a:pt x="51" y="27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Rectangle 9"/>
              <p:cNvSpPr/>
              <p:nvPr/>
            </p:nvSpPr>
            <p:spPr bwMode="auto">
              <a:xfrm>
                <a:off x="263" y="1806"/>
                <a:ext cx="51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306" y="1975"/>
                <a:ext cx="51" cy="38"/>
              </a:xfrm>
              <a:custGeom>
                <a:avLst/>
                <a:gdLst>
                  <a:gd name="T0" fmla="*/ 0 w 51"/>
                  <a:gd name="T1" fmla="*/ 27 h 38"/>
                  <a:gd name="T2" fmla="*/ 8 w 51"/>
                  <a:gd name="T3" fmla="*/ 38 h 38"/>
                  <a:gd name="T4" fmla="*/ 51 w 51"/>
                  <a:gd name="T5" fmla="*/ 11 h 38"/>
                  <a:gd name="T6" fmla="*/ 46 w 51"/>
                  <a:gd name="T7" fmla="*/ 0 h 38"/>
                  <a:gd name="T8" fmla="*/ 0 w 51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27"/>
                    </a:moveTo>
                    <a:lnTo>
                      <a:pt x="8" y="38"/>
                    </a:lnTo>
                    <a:lnTo>
                      <a:pt x="51" y="11"/>
                    </a:lnTo>
                    <a:lnTo>
                      <a:pt x="46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435" y="2090"/>
                <a:ext cx="36" cy="50"/>
              </a:xfrm>
              <a:custGeom>
                <a:avLst/>
                <a:gdLst>
                  <a:gd name="T0" fmla="*/ 0 w 36"/>
                  <a:gd name="T1" fmla="*/ 43 h 50"/>
                  <a:gd name="T2" fmla="*/ 9 w 36"/>
                  <a:gd name="T3" fmla="*/ 50 h 50"/>
                  <a:gd name="T4" fmla="*/ 36 w 36"/>
                  <a:gd name="T5" fmla="*/ 5 h 50"/>
                  <a:gd name="T6" fmla="*/ 26 w 36"/>
                  <a:gd name="T7" fmla="*/ 0 h 50"/>
                  <a:gd name="T8" fmla="*/ 0 w 36"/>
                  <a:gd name="T9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43"/>
                    </a:moveTo>
                    <a:lnTo>
                      <a:pt x="9" y="50"/>
                    </a:lnTo>
                    <a:lnTo>
                      <a:pt x="36" y="5"/>
                    </a:lnTo>
                    <a:lnTo>
                      <a:pt x="26" y="0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Rectangle 12"/>
              <p:cNvSpPr/>
              <p:nvPr/>
            </p:nvSpPr>
            <p:spPr bwMode="auto">
              <a:xfrm>
                <a:off x="593" y="2133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764" y="2090"/>
                <a:ext cx="36" cy="50"/>
              </a:xfrm>
              <a:custGeom>
                <a:avLst/>
                <a:gdLst>
                  <a:gd name="T0" fmla="*/ 0 w 36"/>
                  <a:gd name="T1" fmla="*/ 5 h 50"/>
                  <a:gd name="T2" fmla="*/ 25 w 36"/>
                  <a:gd name="T3" fmla="*/ 50 h 50"/>
                  <a:gd name="T4" fmla="*/ 36 w 36"/>
                  <a:gd name="T5" fmla="*/ 43 h 50"/>
                  <a:gd name="T6" fmla="*/ 10 w 36"/>
                  <a:gd name="T7" fmla="*/ 0 h 50"/>
                  <a:gd name="T8" fmla="*/ 0 w 36"/>
                  <a:gd name="T9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5"/>
                    </a:moveTo>
                    <a:lnTo>
                      <a:pt x="25" y="50"/>
                    </a:lnTo>
                    <a:lnTo>
                      <a:pt x="36" y="43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14"/>
              <p:cNvSpPr/>
              <p:nvPr/>
            </p:nvSpPr>
            <p:spPr bwMode="auto">
              <a:xfrm>
                <a:off x="876" y="1975"/>
                <a:ext cx="51" cy="38"/>
              </a:xfrm>
              <a:custGeom>
                <a:avLst/>
                <a:gdLst>
                  <a:gd name="T0" fmla="*/ 0 w 51"/>
                  <a:gd name="T1" fmla="*/ 11 h 38"/>
                  <a:gd name="T2" fmla="*/ 45 w 51"/>
                  <a:gd name="T3" fmla="*/ 38 h 38"/>
                  <a:gd name="T4" fmla="*/ 51 w 51"/>
                  <a:gd name="T5" fmla="*/ 27 h 38"/>
                  <a:gd name="T6" fmla="*/ 5 w 51"/>
                  <a:gd name="T7" fmla="*/ 0 h 38"/>
                  <a:gd name="T8" fmla="*/ 0 w 51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11"/>
                    </a:moveTo>
                    <a:lnTo>
                      <a:pt x="45" y="38"/>
                    </a:lnTo>
                    <a:lnTo>
                      <a:pt x="51" y="27"/>
                    </a:lnTo>
                    <a:lnTo>
                      <a:pt x="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Rectangle 15"/>
              <p:cNvSpPr/>
              <p:nvPr/>
            </p:nvSpPr>
            <p:spPr bwMode="auto">
              <a:xfrm>
                <a:off x="920" y="1806"/>
                <a:ext cx="52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876" y="1646"/>
                <a:ext cx="51" cy="36"/>
              </a:xfrm>
              <a:custGeom>
                <a:avLst/>
                <a:gdLst>
                  <a:gd name="T0" fmla="*/ 0 w 51"/>
                  <a:gd name="T1" fmla="*/ 27 h 36"/>
                  <a:gd name="T2" fmla="*/ 5 w 51"/>
                  <a:gd name="T3" fmla="*/ 36 h 36"/>
                  <a:gd name="T4" fmla="*/ 51 w 51"/>
                  <a:gd name="T5" fmla="*/ 11 h 36"/>
                  <a:gd name="T6" fmla="*/ 45 w 51"/>
                  <a:gd name="T7" fmla="*/ 0 h 36"/>
                  <a:gd name="T8" fmla="*/ 0 w 51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27"/>
                    </a:moveTo>
                    <a:lnTo>
                      <a:pt x="5" y="36"/>
                    </a:lnTo>
                    <a:lnTo>
                      <a:pt x="51" y="11"/>
                    </a:lnTo>
                    <a:lnTo>
                      <a:pt x="45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764" y="1519"/>
                <a:ext cx="36" cy="51"/>
              </a:xfrm>
              <a:custGeom>
                <a:avLst/>
                <a:gdLst>
                  <a:gd name="T0" fmla="*/ 0 w 36"/>
                  <a:gd name="T1" fmla="*/ 45 h 51"/>
                  <a:gd name="T2" fmla="*/ 10 w 36"/>
                  <a:gd name="T3" fmla="*/ 51 h 51"/>
                  <a:gd name="T4" fmla="*/ 36 w 36"/>
                  <a:gd name="T5" fmla="*/ 5 h 51"/>
                  <a:gd name="T6" fmla="*/ 25 w 36"/>
                  <a:gd name="T7" fmla="*/ 0 h 51"/>
                  <a:gd name="T8" fmla="*/ 0 w 36"/>
                  <a:gd name="T9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45"/>
                    </a:moveTo>
                    <a:lnTo>
                      <a:pt x="10" y="51"/>
                    </a:lnTo>
                    <a:lnTo>
                      <a:pt x="36" y="5"/>
                    </a:lnTo>
                    <a:lnTo>
                      <a:pt x="25" y="0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3085" name="图形 44" descr="靶心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-6693331">
              <a:off x="639641" y="2407797"/>
              <a:ext cx="329495" cy="32949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文本框 9"/>
          <p:cNvSpPr txBox="1">
            <a:spLocks noChangeArrowheads="1"/>
          </p:cNvSpPr>
          <p:nvPr/>
        </p:nvSpPr>
        <p:spPr bwMode="auto">
          <a:xfrm>
            <a:off x="792163" y="268288"/>
            <a:ext cx="25749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28" tIns="25714" rIns="51428" bIns="25714">
            <a:spAutoFit/>
          </a:bodyPr>
          <a:lstStyle>
            <a:lvl1pPr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1pPr>
            <a:lvl2pPr marL="742950" indent="-28575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2pPr>
            <a:lvl3pPr marL="11430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3pPr>
            <a:lvl4pPr marL="16002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4pPr>
            <a:lvl5pPr marL="20574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5pPr>
            <a:lvl6pPr marL="25146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6pPr>
            <a:lvl7pPr marL="29718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7pPr>
            <a:lvl8pPr marL="34290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8pPr>
            <a:lvl9pPr marL="38862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9pPr>
          </a:lstStyle>
          <a:p>
            <a:pPr marL="0" marR="0" lvl="0" indent="0" algn="l" defTabSz="9639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C60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Ⅱ 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3C60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中心概况 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C60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—</a:t>
            </a:r>
            <a:endParaRPr kumimoji="0" lang="zh-CN" altLang="en-US" sz="1100" b="1" i="0" u="none" strike="noStrike" kern="1200" cap="none" spc="0" normalizeH="0" baseline="0" noProof="0" smtClean="0">
              <a:ln>
                <a:noFill/>
              </a:ln>
              <a:solidFill>
                <a:srgbClr val="3C60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仓耳玄三01简繁 W01" panose="02020400000000000000" charset="-122"/>
              <a:sym typeface="+mn-lt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792163" y="592138"/>
            <a:ext cx="5688013" cy="0"/>
          </a:xfrm>
          <a:prstGeom prst="straightConnector1">
            <a:avLst/>
          </a:prstGeom>
          <a:ln w="9525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图片 25"/>
          <p:cNvPicPr>
            <a:picLocks noChangeAspect="1"/>
          </p:cNvPicPr>
          <p:nvPr userDrawn="1"/>
        </p:nvPicPr>
        <p:blipFill>
          <a:blip r:embed="rId3"/>
          <a:srcRect l="2412" t="97939" r="4279" b="-175"/>
          <a:stretch>
            <a:fillRect/>
          </a:stretch>
        </p:blipFill>
        <p:spPr>
          <a:xfrm>
            <a:off x="0" y="4948238"/>
            <a:ext cx="9144000" cy="146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CE9B7C-CB1E-46BE-B592-AE171079546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4768850"/>
            <a:ext cx="2895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B1FF57D-14CF-4BBC-977C-A35A46B6509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/>
          <p:nvPr userDrawn="1"/>
        </p:nvGrpSpPr>
        <p:grpSpPr>
          <a:xfrm>
            <a:off x="215900" y="160338"/>
            <a:ext cx="468313" cy="468312"/>
            <a:chOff x="373387" y="2137733"/>
            <a:chExt cx="877193" cy="877193"/>
          </a:xfrm>
        </p:grpSpPr>
        <p:sp>
          <p:nvSpPr>
            <p:cNvPr id="8" name="泪滴形 7"/>
            <p:cNvSpPr/>
            <p:nvPr/>
          </p:nvSpPr>
          <p:spPr>
            <a:xfrm rot="572159">
              <a:off x="373387" y="2137733"/>
              <a:ext cx="877193" cy="87719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9" name="3         _12"/>
            <p:cNvGrpSpPr/>
            <p:nvPr/>
          </p:nvGrpSpPr>
          <p:grpSpPr bwMode="auto">
            <a:xfrm>
              <a:off x="435684" y="2205233"/>
              <a:ext cx="755105" cy="756846"/>
              <a:chOff x="183" y="1395"/>
              <a:chExt cx="867" cy="8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" name="Freeform 5"/>
              <p:cNvSpPr/>
              <p:nvPr/>
            </p:nvSpPr>
            <p:spPr bwMode="auto">
              <a:xfrm>
                <a:off x="183" y="1395"/>
                <a:ext cx="867" cy="869"/>
              </a:xfrm>
              <a:custGeom>
                <a:avLst/>
                <a:gdLst>
                  <a:gd name="T0" fmla="*/ 0 w 478"/>
                  <a:gd name="T1" fmla="*/ 239 h 478"/>
                  <a:gd name="T2" fmla="*/ 239 w 478"/>
                  <a:gd name="T3" fmla="*/ 478 h 478"/>
                  <a:gd name="T4" fmla="*/ 478 w 478"/>
                  <a:gd name="T5" fmla="*/ 239 h 478"/>
                  <a:gd name="T6" fmla="*/ 239 w 478"/>
                  <a:gd name="T7" fmla="*/ 0 h 478"/>
                  <a:gd name="T8" fmla="*/ 0 w 478"/>
                  <a:gd name="T9" fmla="*/ 239 h 478"/>
                  <a:gd name="T10" fmla="*/ 17 w 478"/>
                  <a:gd name="T11" fmla="*/ 239 h 478"/>
                  <a:gd name="T12" fmla="*/ 239 w 478"/>
                  <a:gd name="T13" fmla="*/ 17 h 478"/>
                  <a:gd name="T14" fmla="*/ 461 w 478"/>
                  <a:gd name="T15" fmla="*/ 239 h 478"/>
                  <a:gd name="T16" fmla="*/ 239 w 478"/>
                  <a:gd name="T17" fmla="*/ 461 h 478"/>
                  <a:gd name="T18" fmla="*/ 17 w 478"/>
                  <a:gd name="T19" fmla="*/ 23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8" h="478">
                    <a:moveTo>
                      <a:pt x="0" y="239"/>
                    </a:moveTo>
                    <a:cubicBezTo>
                      <a:pt x="0" y="371"/>
                      <a:pt x="107" y="478"/>
                      <a:pt x="239" y="478"/>
                    </a:cubicBezTo>
                    <a:cubicBezTo>
                      <a:pt x="371" y="478"/>
                      <a:pt x="478" y="371"/>
                      <a:pt x="478" y="239"/>
                    </a:cubicBezTo>
                    <a:cubicBezTo>
                      <a:pt x="478" y="107"/>
                      <a:pt x="371" y="0"/>
                      <a:pt x="239" y="0"/>
                    </a:cubicBezTo>
                    <a:cubicBezTo>
                      <a:pt x="107" y="0"/>
                      <a:pt x="0" y="107"/>
                      <a:pt x="0" y="239"/>
                    </a:cubicBezTo>
                    <a:close/>
                    <a:moveTo>
                      <a:pt x="17" y="239"/>
                    </a:moveTo>
                    <a:cubicBezTo>
                      <a:pt x="17" y="116"/>
                      <a:pt x="117" y="17"/>
                      <a:pt x="239" y="17"/>
                    </a:cubicBezTo>
                    <a:cubicBezTo>
                      <a:pt x="362" y="17"/>
                      <a:pt x="461" y="116"/>
                      <a:pt x="461" y="239"/>
                    </a:cubicBezTo>
                    <a:cubicBezTo>
                      <a:pt x="461" y="361"/>
                      <a:pt x="362" y="461"/>
                      <a:pt x="239" y="461"/>
                    </a:cubicBezTo>
                    <a:cubicBezTo>
                      <a:pt x="117" y="461"/>
                      <a:pt x="17" y="361"/>
                      <a:pt x="17" y="239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Rectangle 6"/>
              <p:cNvSpPr/>
              <p:nvPr/>
            </p:nvSpPr>
            <p:spPr bwMode="auto">
              <a:xfrm>
                <a:off x="593" y="1475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435" y="1519"/>
                <a:ext cx="36" cy="51"/>
              </a:xfrm>
              <a:custGeom>
                <a:avLst/>
                <a:gdLst>
                  <a:gd name="T0" fmla="*/ 0 w 36"/>
                  <a:gd name="T1" fmla="*/ 5 h 51"/>
                  <a:gd name="T2" fmla="*/ 26 w 36"/>
                  <a:gd name="T3" fmla="*/ 51 h 51"/>
                  <a:gd name="T4" fmla="*/ 36 w 36"/>
                  <a:gd name="T5" fmla="*/ 45 h 51"/>
                  <a:gd name="T6" fmla="*/ 9 w 36"/>
                  <a:gd name="T7" fmla="*/ 0 h 51"/>
                  <a:gd name="T8" fmla="*/ 0 w 36"/>
                  <a:gd name="T9" fmla="*/ 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5"/>
                    </a:moveTo>
                    <a:lnTo>
                      <a:pt x="26" y="51"/>
                    </a:lnTo>
                    <a:lnTo>
                      <a:pt x="36" y="45"/>
                    </a:lnTo>
                    <a:lnTo>
                      <a:pt x="9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8"/>
              <p:cNvSpPr/>
              <p:nvPr/>
            </p:nvSpPr>
            <p:spPr bwMode="auto">
              <a:xfrm>
                <a:off x="306" y="1646"/>
                <a:ext cx="51" cy="36"/>
              </a:xfrm>
              <a:custGeom>
                <a:avLst/>
                <a:gdLst>
                  <a:gd name="T0" fmla="*/ 0 w 51"/>
                  <a:gd name="T1" fmla="*/ 11 h 36"/>
                  <a:gd name="T2" fmla="*/ 46 w 51"/>
                  <a:gd name="T3" fmla="*/ 36 h 36"/>
                  <a:gd name="T4" fmla="*/ 51 w 51"/>
                  <a:gd name="T5" fmla="*/ 27 h 36"/>
                  <a:gd name="T6" fmla="*/ 8 w 51"/>
                  <a:gd name="T7" fmla="*/ 0 h 36"/>
                  <a:gd name="T8" fmla="*/ 0 w 51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11"/>
                    </a:moveTo>
                    <a:lnTo>
                      <a:pt x="46" y="36"/>
                    </a:lnTo>
                    <a:lnTo>
                      <a:pt x="51" y="27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Rectangle 9"/>
              <p:cNvSpPr/>
              <p:nvPr/>
            </p:nvSpPr>
            <p:spPr bwMode="auto">
              <a:xfrm>
                <a:off x="263" y="1806"/>
                <a:ext cx="51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306" y="1975"/>
                <a:ext cx="51" cy="38"/>
              </a:xfrm>
              <a:custGeom>
                <a:avLst/>
                <a:gdLst>
                  <a:gd name="T0" fmla="*/ 0 w 51"/>
                  <a:gd name="T1" fmla="*/ 27 h 38"/>
                  <a:gd name="T2" fmla="*/ 8 w 51"/>
                  <a:gd name="T3" fmla="*/ 38 h 38"/>
                  <a:gd name="T4" fmla="*/ 51 w 51"/>
                  <a:gd name="T5" fmla="*/ 11 h 38"/>
                  <a:gd name="T6" fmla="*/ 46 w 51"/>
                  <a:gd name="T7" fmla="*/ 0 h 38"/>
                  <a:gd name="T8" fmla="*/ 0 w 51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27"/>
                    </a:moveTo>
                    <a:lnTo>
                      <a:pt x="8" y="38"/>
                    </a:lnTo>
                    <a:lnTo>
                      <a:pt x="51" y="11"/>
                    </a:lnTo>
                    <a:lnTo>
                      <a:pt x="46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435" y="2090"/>
                <a:ext cx="36" cy="50"/>
              </a:xfrm>
              <a:custGeom>
                <a:avLst/>
                <a:gdLst>
                  <a:gd name="T0" fmla="*/ 0 w 36"/>
                  <a:gd name="T1" fmla="*/ 43 h 50"/>
                  <a:gd name="T2" fmla="*/ 9 w 36"/>
                  <a:gd name="T3" fmla="*/ 50 h 50"/>
                  <a:gd name="T4" fmla="*/ 36 w 36"/>
                  <a:gd name="T5" fmla="*/ 5 h 50"/>
                  <a:gd name="T6" fmla="*/ 26 w 36"/>
                  <a:gd name="T7" fmla="*/ 0 h 50"/>
                  <a:gd name="T8" fmla="*/ 0 w 36"/>
                  <a:gd name="T9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43"/>
                    </a:moveTo>
                    <a:lnTo>
                      <a:pt x="9" y="50"/>
                    </a:lnTo>
                    <a:lnTo>
                      <a:pt x="36" y="5"/>
                    </a:lnTo>
                    <a:lnTo>
                      <a:pt x="26" y="0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Rectangle 12"/>
              <p:cNvSpPr/>
              <p:nvPr/>
            </p:nvSpPr>
            <p:spPr bwMode="auto">
              <a:xfrm>
                <a:off x="593" y="2133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764" y="2090"/>
                <a:ext cx="36" cy="50"/>
              </a:xfrm>
              <a:custGeom>
                <a:avLst/>
                <a:gdLst>
                  <a:gd name="T0" fmla="*/ 0 w 36"/>
                  <a:gd name="T1" fmla="*/ 5 h 50"/>
                  <a:gd name="T2" fmla="*/ 25 w 36"/>
                  <a:gd name="T3" fmla="*/ 50 h 50"/>
                  <a:gd name="T4" fmla="*/ 36 w 36"/>
                  <a:gd name="T5" fmla="*/ 43 h 50"/>
                  <a:gd name="T6" fmla="*/ 10 w 36"/>
                  <a:gd name="T7" fmla="*/ 0 h 50"/>
                  <a:gd name="T8" fmla="*/ 0 w 36"/>
                  <a:gd name="T9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5"/>
                    </a:moveTo>
                    <a:lnTo>
                      <a:pt x="25" y="50"/>
                    </a:lnTo>
                    <a:lnTo>
                      <a:pt x="36" y="43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14"/>
              <p:cNvSpPr/>
              <p:nvPr/>
            </p:nvSpPr>
            <p:spPr bwMode="auto">
              <a:xfrm>
                <a:off x="876" y="1975"/>
                <a:ext cx="51" cy="38"/>
              </a:xfrm>
              <a:custGeom>
                <a:avLst/>
                <a:gdLst>
                  <a:gd name="T0" fmla="*/ 0 w 51"/>
                  <a:gd name="T1" fmla="*/ 11 h 38"/>
                  <a:gd name="T2" fmla="*/ 45 w 51"/>
                  <a:gd name="T3" fmla="*/ 38 h 38"/>
                  <a:gd name="T4" fmla="*/ 51 w 51"/>
                  <a:gd name="T5" fmla="*/ 27 h 38"/>
                  <a:gd name="T6" fmla="*/ 5 w 51"/>
                  <a:gd name="T7" fmla="*/ 0 h 38"/>
                  <a:gd name="T8" fmla="*/ 0 w 51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11"/>
                    </a:moveTo>
                    <a:lnTo>
                      <a:pt x="45" y="38"/>
                    </a:lnTo>
                    <a:lnTo>
                      <a:pt x="51" y="27"/>
                    </a:lnTo>
                    <a:lnTo>
                      <a:pt x="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Rectangle 15"/>
              <p:cNvSpPr/>
              <p:nvPr/>
            </p:nvSpPr>
            <p:spPr bwMode="auto">
              <a:xfrm>
                <a:off x="920" y="1806"/>
                <a:ext cx="52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876" y="1646"/>
                <a:ext cx="51" cy="36"/>
              </a:xfrm>
              <a:custGeom>
                <a:avLst/>
                <a:gdLst>
                  <a:gd name="T0" fmla="*/ 0 w 51"/>
                  <a:gd name="T1" fmla="*/ 27 h 36"/>
                  <a:gd name="T2" fmla="*/ 5 w 51"/>
                  <a:gd name="T3" fmla="*/ 36 h 36"/>
                  <a:gd name="T4" fmla="*/ 51 w 51"/>
                  <a:gd name="T5" fmla="*/ 11 h 36"/>
                  <a:gd name="T6" fmla="*/ 45 w 51"/>
                  <a:gd name="T7" fmla="*/ 0 h 36"/>
                  <a:gd name="T8" fmla="*/ 0 w 51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27"/>
                    </a:moveTo>
                    <a:lnTo>
                      <a:pt x="5" y="36"/>
                    </a:lnTo>
                    <a:lnTo>
                      <a:pt x="51" y="11"/>
                    </a:lnTo>
                    <a:lnTo>
                      <a:pt x="45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764" y="1519"/>
                <a:ext cx="36" cy="51"/>
              </a:xfrm>
              <a:custGeom>
                <a:avLst/>
                <a:gdLst>
                  <a:gd name="T0" fmla="*/ 0 w 36"/>
                  <a:gd name="T1" fmla="*/ 45 h 51"/>
                  <a:gd name="T2" fmla="*/ 10 w 36"/>
                  <a:gd name="T3" fmla="*/ 51 h 51"/>
                  <a:gd name="T4" fmla="*/ 36 w 36"/>
                  <a:gd name="T5" fmla="*/ 5 h 51"/>
                  <a:gd name="T6" fmla="*/ 25 w 36"/>
                  <a:gd name="T7" fmla="*/ 0 h 51"/>
                  <a:gd name="T8" fmla="*/ 0 w 36"/>
                  <a:gd name="T9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45"/>
                    </a:moveTo>
                    <a:lnTo>
                      <a:pt x="10" y="51"/>
                    </a:lnTo>
                    <a:lnTo>
                      <a:pt x="36" y="5"/>
                    </a:lnTo>
                    <a:lnTo>
                      <a:pt x="25" y="0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4153" name="图形 109" descr="靶心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0003" y="2357647"/>
              <a:ext cx="414993" cy="414993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099" name="组合 23"/>
          <p:cNvGrpSpPr/>
          <p:nvPr userDrawn="1"/>
        </p:nvGrpSpPr>
        <p:grpSpPr>
          <a:xfrm>
            <a:off x="3535363" y="1600200"/>
            <a:ext cx="950912" cy="2284413"/>
            <a:chOff x="3601436" y="2520752"/>
            <a:chExt cx="950826" cy="2284582"/>
          </a:xfrm>
        </p:grpSpPr>
        <p:sp>
          <p:nvSpPr>
            <p:cNvPr id="25" name="矩形 24"/>
            <p:cNvSpPr/>
            <p:nvPr/>
          </p:nvSpPr>
          <p:spPr>
            <a:xfrm rot="2700000">
              <a:off x="3684293" y="4177879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任意多边形 43"/>
            <p:cNvSpPr/>
            <p:nvPr/>
          </p:nvSpPr>
          <p:spPr>
            <a:xfrm>
              <a:off x="3980814" y="2520752"/>
              <a:ext cx="571448" cy="1657473"/>
            </a:xfrm>
            <a:custGeom>
              <a:avLst/>
              <a:gdLst>
                <a:gd name="connsiteX0" fmla="*/ 762000 w 762000"/>
                <a:gd name="connsiteY0" fmla="*/ 0 h 2209800"/>
                <a:gd name="connsiteX1" fmla="*/ 711200 w 762000"/>
                <a:gd name="connsiteY1" fmla="*/ 1066800 h 2209800"/>
                <a:gd name="connsiteX2" fmla="*/ 533400 w 762000"/>
                <a:gd name="connsiteY2" fmla="*/ 1841500 h 2209800"/>
                <a:gd name="connsiteX3" fmla="*/ 0 w 762000"/>
                <a:gd name="connsiteY3" fmla="*/ 2209800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209800">
                  <a:moveTo>
                    <a:pt x="762000" y="0"/>
                  </a:moveTo>
                  <a:cubicBezTo>
                    <a:pt x="755650" y="379942"/>
                    <a:pt x="749300" y="759884"/>
                    <a:pt x="711200" y="1066800"/>
                  </a:cubicBezTo>
                  <a:cubicBezTo>
                    <a:pt x="673100" y="1373716"/>
                    <a:pt x="651933" y="1651000"/>
                    <a:pt x="533400" y="1841500"/>
                  </a:cubicBezTo>
                  <a:cubicBezTo>
                    <a:pt x="414867" y="2032000"/>
                    <a:pt x="169333" y="2178050"/>
                    <a:pt x="0" y="2209800"/>
                  </a:cubicBezTo>
                </a:path>
              </a:pathLst>
            </a:custGeom>
            <a:noFill/>
            <a:ln>
              <a:solidFill>
                <a:srgbClr val="3C607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148" name="组合 26"/>
            <p:cNvGrpSpPr/>
            <p:nvPr/>
          </p:nvGrpSpPr>
          <p:grpSpPr>
            <a:xfrm>
              <a:off x="3601436" y="3991289"/>
              <a:ext cx="373987" cy="373626"/>
              <a:chOff x="5281342" y="2932112"/>
              <a:chExt cx="1643063" cy="1641475"/>
            </a:xfrm>
          </p:grpSpPr>
          <p:sp>
            <p:nvSpPr>
              <p:cNvPr id="28" name="Oval 47"/>
              <p:cNvSpPr>
                <a:spLocks noChangeArrowheads="1"/>
              </p:cNvSpPr>
              <p:nvPr/>
            </p:nvSpPr>
            <p:spPr bwMode="auto">
              <a:xfrm>
                <a:off x="5281342" y="2930341"/>
                <a:ext cx="1645826" cy="16460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 122"/>
              <p:cNvSpPr/>
              <p:nvPr/>
            </p:nvSpPr>
            <p:spPr bwMode="auto">
              <a:xfrm>
                <a:off x="5650953" y="3300018"/>
                <a:ext cx="906599" cy="906748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30" name="直接连接符 29"/>
          <p:cNvCxnSpPr/>
          <p:nvPr/>
        </p:nvCxnSpPr>
        <p:spPr>
          <a:xfrm>
            <a:off x="4572000" y="2016125"/>
            <a:ext cx="0" cy="1816100"/>
          </a:xfrm>
          <a:prstGeom prst="line">
            <a:avLst/>
          </a:prstGeom>
          <a:ln w="28575">
            <a:solidFill>
              <a:srgbClr val="3C60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9"/>
          <p:cNvSpPr txBox="1">
            <a:spLocks noChangeArrowheads="1"/>
          </p:cNvSpPr>
          <p:nvPr/>
        </p:nvSpPr>
        <p:spPr bwMode="auto">
          <a:xfrm>
            <a:off x="792163" y="268288"/>
            <a:ext cx="25749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28" tIns="25714" rIns="51428" bIns="25714">
            <a:spAutoFit/>
          </a:bodyPr>
          <a:lstStyle>
            <a:lvl1pPr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1pPr>
            <a:lvl2pPr marL="742950" indent="-28575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2pPr>
            <a:lvl3pPr marL="11430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3pPr>
            <a:lvl4pPr marL="16002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4pPr>
            <a:lvl5pPr marL="20574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5pPr>
            <a:lvl6pPr marL="25146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6pPr>
            <a:lvl7pPr marL="29718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7pPr>
            <a:lvl8pPr marL="34290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8pPr>
            <a:lvl9pPr marL="38862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9pPr>
          </a:lstStyle>
          <a:p>
            <a:pPr marL="0" marR="0" lvl="0" indent="0" algn="l" defTabSz="9639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仓耳玄三01简繁 W01" panose="02020400000000000000" charset="-122"/>
              </a:rPr>
              <a:t>Ⅲ 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中心的目标与规划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 —</a:t>
            </a:r>
            <a:endParaRPr kumimoji="0" lang="zh-CN" altLang="en-US" sz="1100" b="1" i="0" u="none" strike="noStrike" kern="1200" cap="none" spc="0" normalizeH="0" baseline="0" noProof="0" smtClean="0">
              <a:ln>
                <a:noFill/>
              </a:ln>
              <a:solidFill>
                <a:srgbClr val="123E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仓耳玄三01简繁 W01" panose="02020400000000000000" charset="-122"/>
              <a:sym typeface="+mn-lt"/>
            </a:endParaRPr>
          </a:p>
        </p:txBody>
      </p:sp>
      <p:grpSp>
        <p:nvGrpSpPr>
          <p:cNvPr id="4102" name="组合 31"/>
          <p:cNvGrpSpPr/>
          <p:nvPr userDrawn="1"/>
        </p:nvGrpSpPr>
        <p:grpSpPr>
          <a:xfrm>
            <a:off x="2879725" y="1368425"/>
            <a:ext cx="1519238" cy="1495425"/>
            <a:chOff x="2898261" y="2454077"/>
            <a:chExt cx="1520651" cy="1495799"/>
          </a:xfrm>
        </p:grpSpPr>
        <p:sp>
          <p:nvSpPr>
            <p:cNvPr id="33" name="矩形 32"/>
            <p:cNvSpPr/>
            <p:nvPr/>
          </p:nvSpPr>
          <p:spPr>
            <a:xfrm rot="2700000">
              <a:off x="2973589" y="3322421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任意多边形 52"/>
            <p:cNvSpPr/>
            <p:nvPr/>
          </p:nvSpPr>
          <p:spPr>
            <a:xfrm>
              <a:off x="3228768" y="2454077"/>
              <a:ext cx="1190144" cy="866992"/>
            </a:xfrm>
            <a:custGeom>
              <a:avLst/>
              <a:gdLst>
                <a:gd name="connsiteX0" fmla="*/ 1587500 w 1587500"/>
                <a:gd name="connsiteY0" fmla="*/ 0 h 1156493"/>
                <a:gd name="connsiteX1" fmla="*/ 1346200 w 1587500"/>
                <a:gd name="connsiteY1" fmla="*/ 698500 h 1156493"/>
                <a:gd name="connsiteX2" fmla="*/ 901700 w 1587500"/>
                <a:gd name="connsiteY2" fmla="*/ 1092200 h 1156493"/>
                <a:gd name="connsiteX3" fmla="*/ 0 w 1587500"/>
                <a:gd name="connsiteY3" fmla="*/ 1155700 h 115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7500" h="1156493">
                  <a:moveTo>
                    <a:pt x="1587500" y="0"/>
                  </a:moveTo>
                  <a:cubicBezTo>
                    <a:pt x="1524000" y="258233"/>
                    <a:pt x="1460500" y="516467"/>
                    <a:pt x="1346200" y="698500"/>
                  </a:cubicBezTo>
                  <a:cubicBezTo>
                    <a:pt x="1231900" y="880533"/>
                    <a:pt x="1126067" y="1016000"/>
                    <a:pt x="901700" y="1092200"/>
                  </a:cubicBezTo>
                  <a:cubicBezTo>
                    <a:pt x="677333" y="1168400"/>
                    <a:pt x="0" y="1155700"/>
                    <a:pt x="0" y="1155700"/>
                  </a:cubicBezTo>
                </a:path>
              </a:pathLst>
            </a:custGeom>
            <a:noFill/>
            <a:ln>
              <a:solidFill>
                <a:srgbClr val="3C607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Oval 47"/>
            <p:cNvSpPr>
              <a:spLocks noChangeArrowheads="1"/>
            </p:cNvSpPr>
            <p:nvPr/>
          </p:nvSpPr>
          <p:spPr bwMode="auto">
            <a:xfrm>
              <a:off x="2898261" y="3135285"/>
              <a:ext cx="373410" cy="3731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" name="Freeform 122"/>
            <p:cNvSpPr/>
            <p:nvPr/>
          </p:nvSpPr>
          <p:spPr bwMode="auto">
            <a:xfrm>
              <a:off x="2982477" y="3217856"/>
              <a:ext cx="206567" cy="206427"/>
            </a:xfrm>
            <a:custGeom>
              <a:avLst/>
              <a:gdLst>
                <a:gd name="T0" fmla="*/ 526677 w 290"/>
                <a:gd name="T1" fmla="*/ 355704 h 290"/>
                <a:gd name="T2" fmla="*/ 426451 w 290"/>
                <a:gd name="T3" fmla="*/ 365530 h 290"/>
                <a:gd name="T4" fmla="*/ 312469 w 290"/>
                <a:gd name="T5" fmla="*/ 249583 h 290"/>
                <a:gd name="T6" fmla="*/ 564016 w 290"/>
                <a:gd name="T7" fmla="*/ 98261 h 290"/>
                <a:gd name="T8" fmla="*/ 520782 w 290"/>
                <a:gd name="T9" fmla="*/ 55026 h 290"/>
                <a:gd name="T10" fmla="*/ 198487 w 290"/>
                <a:gd name="T11" fmla="*/ 137565 h 290"/>
                <a:gd name="T12" fmla="*/ 80574 w 290"/>
                <a:gd name="T13" fmla="*/ 17687 h 290"/>
                <a:gd name="T14" fmla="*/ 17687 w 290"/>
                <a:gd name="T15" fmla="*/ 17687 h 290"/>
                <a:gd name="T16" fmla="*/ 17687 w 290"/>
                <a:gd name="T17" fmla="*/ 80574 h 290"/>
                <a:gd name="T18" fmla="*/ 137565 w 290"/>
                <a:gd name="T19" fmla="*/ 198487 h 290"/>
                <a:gd name="T20" fmla="*/ 55026 w 290"/>
                <a:gd name="T21" fmla="*/ 520783 h 290"/>
                <a:gd name="T22" fmla="*/ 98261 w 290"/>
                <a:gd name="T23" fmla="*/ 564017 h 290"/>
                <a:gd name="T24" fmla="*/ 249582 w 290"/>
                <a:gd name="T25" fmla="*/ 312470 h 290"/>
                <a:gd name="T26" fmla="*/ 363565 w 290"/>
                <a:gd name="T27" fmla="*/ 426452 h 290"/>
                <a:gd name="T28" fmla="*/ 355704 w 290"/>
                <a:gd name="T29" fmla="*/ 528643 h 290"/>
                <a:gd name="T30" fmla="*/ 398938 w 290"/>
                <a:gd name="T31" fmla="*/ 569913 h 290"/>
                <a:gd name="T32" fmla="*/ 459860 w 290"/>
                <a:gd name="T33" fmla="*/ 459861 h 290"/>
                <a:gd name="T34" fmla="*/ 569912 w 290"/>
                <a:gd name="T35" fmla="*/ 398939 h 290"/>
                <a:gd name="T36" fmla="*/ 526677 w 290"/>
                <a:gd name="T37" fmla="*/ 355704 h 2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103" name="组合 36"/>
          <p:cNvGrpSpPr/>
          <p:nvPr userDrawn="1"/>
        </p:nvGrpSpPr>
        <p:grpSpPr>
          <a:xfrm>
            <a:off x="4814888" y="1462088"/>
            <a:ext cx="1792287" cy="1476375"/>
            <a:chOff x="4780862" y="2473127"/>
            <a:chExt cx="1793122" cy="1476749"/>
          </a:xfrm>
        </p:grpSpPr>
        <p:sp>
          <p:nvSpPr>
            <p:cNvPr id="38" name="矩形 37"/>
            <p:cNvSpPr/>
            <p:nvPr/>
          </p:nvSpPr>
          <p:spPr>
            <a:xfrm rot="2700000">
              <a:off x="5946529" y="3322421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" name="任意多边形 53"/>
            <p:cNvSpPr/>
            <p:nvPr/>
          </p:nvSpPr>
          <p:spPr>
            <a:xfrm>
              <a:off x="4780862" y="2473127"/>
              <a:ext cx="1181650" cy="819358"/>
            </a:xfrm>
            <a:custGeom>
              <a:avLst/>
              <a:gdLst>
                <a:gd name="connsiteX0" fmla="*/ 0 w 1574800"/>
                <a:gd name="connsiteY0" fmla="*/ 0 h 1092200"/>
                <a:gd name="connsiteX1" fmla="*/ 114300 w 1574800"/>
                <a:gd name="connsiteY1" fmla="*/ 495300 h 1092200"/>
                <a:gd name="connsiteX2" fmla="*/ 342900 w 1574800"/>
                <a:gd name="connsiteY2" fmla="*/ 850900 h 1092200"/>
                <a:gd name="connsiteX3" fmla="*/ 889000 w 1574800"/>
                <a:gd name="connsiteY3" fmla="*/ 1028700 h 1092200"/>
                <a:gd name="connsiteX4" fmla="*/ 1574800 w 1574800"/>
                <a:gd name="connsiteY4" fmla="*/ 1092200 h 109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800" h="1092200">
                  <a:moveTo>
                    <a:pt x="0" y="0"/>
                  </a:moveTo>
                  <a:cubicBezTo>
                    <a:pt x="28575" y="176741"/>
                    <a:pt x="57150" y="353483"/>
                    <a:pt x="114300" y="495300"/>
                  </a:cubicBezTo>
                  <a:cubicBezTo>
                    <a:pt x="171450" y="637117"/>
                    <a:pt x="213783" y="762000"/>
                    <a:pt x="342900" y="850900"/>
                  </a:cubicBezTo>
                  <a:cubicBezTo>
                    <a:pt x="472017" y="939800"/>
                    <a:pt x="683683" y="988483"/>
                    <a:pt x="889000" y="1028700"/>
                  </a:cubicBezTo>
                  <a:cubicBezTo>
                    <a:pt x="1094317" y="1068917"/>
                    <a:pt x="1420283" y="1079500"/>
                    <a:pt x="1574800" y="1092200"/>
                  </a:cubicBezTo>
                </a:path>
              </a:pathLst>
            </a:custGeom>
            <a:noFill/>
            <a:ln>
              <a:solidFill>
                <a:srgbClr val="3C607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135" name="组合 39"/>
            <p:cNvGrpSpPr/>
            <p:nvPr/>
          </p:nvGrpSpPr>
          <p:grpSpPr>
            <a:xfrm>
              <a:off x="5871754" y="3134634"/>
              <a:ext cx="373987" cy="373626"/>
              <a:chOff x="5281342" y="2932112"/>
              <a:chExt cx="1643063" cy="1641475"/>
            </a:xfrm>
          </p:grpSpPr>
          <p:sp>
            <p:nvSpPr>
              <p:cNvPr id="41" name="Oval 47"/>
              <p:cNvSpPr>
                <a:spLocks noChangeArrowheads="1"/>
              </p:cNvSpPr>
              <p:nvPr/>
            </p:nvSpPr>
            <p:spPr bwMode="auto">
              <a:xfrm>
                <a:off x="5282344" y="2934960"/>
                <a:ext cx="1639766" cy="1639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 122"/>
              <p:cNvSpPr/>
              <p:nvPr/>
            </p:nvSpPr>
            <p:spPr bwMode="auto">
              <a:xfrm>
                <a:off x="5652166" y="3304702"/>
                <a:ext cx="900124" cy="899933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04" name="组合 42"/>
          <p:cNvGrpSpPr/>
          <p:nvPr userDrawn="1"/>
        </p:nvGrpSpPr>
        <p:grpSpPr>
          <a:xfrm>
            <a:off x="4695825" y="1625600"/>
            <a:ext cx="1233488" cy="2274888"/>
            <a:chOff x="4637987" y="2530277"/>
            <a:chExt cx="1233586" cy="2275057"/>
          </a:xfrm>
        </p:grpSpPr>
        <p:sp>
          <p:nvSpPr>
            <p:cNvPr id="44" name="矩形 43"/>
            <p:cNvSpPr/>
            <p:nvPr/>
          </p:nvSpPr>
          <p:spPr>
            <a:xfrm rot="2700000">
              <a:off x="5244118" y="4177879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637987" y="2530277"/>
              <a:ext cx="657277" cy="1663824"/>
            </a:xfrm>
            <a:custGeom>
              <a:avLst/>
              <a:gdLst>
                <a:gd name="connsiteX0" fmla="*/ 0 w 876300"/>
                <a:gd name="connsiteY0" fmla="*/ 0 h 2218039"/>
                <a:gd name="connsiteX1" fmla="*/ 50800 w 876300"/>
                <a:gd name="connsiteY1" fmla="*/ 1320800 h 2218039"/>
                <a:gd name="connsiteX2" fmla="*/ 228600 w 876300"/>
                <a:gd name="connsiteY2" fmla="*/ 1854200 h 2218039"/>
                <a:gd name="connsiteX3" fmla="*/ 558800 w 876300"/>
                <a:gd name="connsiteY3" fmla="*/ 2171700 h 2218039"/>
                <a:gd name="connsiteX4" fmla="*/ 876300 w 876300"/>
                <a:gd name="connsiteY4" fmla="*/ 2209800 h 221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2218039">
                  <a:moveTo>
                    <a:pt x="0" y="0"/>
                  </a:moveTo>
                  <a:cubicBezTo>
                    <a:pt x="6350" y="505883"/>
                    <a:pt x="12700" y="1011767"/>
                    <a:pt x="50800" y="1320800"/>
                  </a:cubicBezTo>
                  <a:cubicBezTo>
                    <a:pt x="88900" y="1629833"/>
                    <a:pt x="143933" y="1712383"/>
                    <a:pt x="228600" y="1854200"/>
                  </a:cubicBezTo>
                  <a:cubicBezTo>
                    <a:pt x="313267" y="1996017"/>
                    <a:pt x="450850" y="2112433"/>
                    <a:pt x="558800" y="2171700"/>
                  </a:cubicBezTo>
                  <a:cubicBezTo>
                    <a:pt x="666750" y="2230967"/>
                    <a:pt x="771525" y="2220383"/>
                    <a:pt x="876300" y="2209800"/>
                  </a:cubicBezTo>
                </a:path>
              </a:pathLst>
            </a:custGeom>
            <a:noFill/>
            <a:ln>
              <a:solidFill>
                <a:srgbClr val="3C607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128" name="组合 45"/>
            <p:cNvGrpSpPr/>
            <p:nvPr/>
          </p:nvGrpSpPr>
          <p:grpSpPr>
            <a:xfrm>
              <a:off x="5168578" y="3991289"/>
              <a:ext cx="373987" cy="373626"/>
              <a:chOff x="5281342" y="2932112"/>
              <a:chExt cx="1643063" cy="1641475"/>
            </a:xfrm>
          </p:grpSpPr>
          <p:sp>
            <p:nvSpPr>
              <p:cNvPr id="47" name="Oval 47"/>
              <p:cNvSpPr>
                <a:spLocks noChangeArrowheads="1"/>
              </p:cNvSpPr>
              <p:nvPr/>
            </p:nvSpPr>
            <p:spPr bwMode="auto">
              <a:xfrm>
                <a:off x="5279918" y="2930341"/>
                <a:ext cx="1646108" cy="16460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 122"/>
              <p:cNvSpPr/>
              <p:nvPr/>
            </p:nvSpPr>
            <p:spPr bwMode="auto">
              <a:xfrm>
                <a:off x="5649597" y="3300018"/>
                <a:ext cx="906754" cy="906748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05" name="组合 48"/>
          <p:cNvGrpSpPr/>
          <p:nvPr userDrawn="1"/>
        </p:nvGrpSpPr>
        <p:grpSpPr>
          <a:xfrm>
            <a:off x="4392613" y="3797300"/>
            <a:ext cx="701675" cy="812800"/>
            <a:chOff x="5168578" y="3991289"/>
            <a:chExt cx="702995" cy="814045"/>
          </a:xfrm>
        </p:grpSpPr>
        <p:sp>
          <p:nvSpPr>
            <p:cNvPr id="50" name="矩形 49"/>
            <p:cNvSpPr/>
            <p:nvPr/>
          </p:nvSpPr>
          <p:spPr>
            <a:xfrm rot="2700000">
              <a:off x="5244118" y="4177879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121" name="组合 50"/>
            <p:cNvGrpSpPr/>
            <p:nvPr/>
          </p:nvGrpSpPr>
          <p:grpSpPr>
            <a:xfrm>
              <a:off x="5168578" y="3991289"/>
              <a:ext cx="373987" cy="373626"/>
              <a:chOff x="5281342" y="2932112"/>
              <a:chExt cx="1643063" cy="1641475"/>
            </a:xfrm>
          </p:grpSpPr>
          <p:sp>
            <p:nvSpPr>
              <p:cNvPr id="52" name="Oval 47"/>
              <p:cNvSpPr>
                <a:spLocks noChangeArrowheads="1"/>
              </p:cNvSpPr>
              <p:nvPr/>
            </p:nvSpPr>
            <p:spPr bwMode="auto">
              <a:xfrm>
                <a:off x="5281342" y="2932112"/>
                <a:ext cx="1642081" cy="164151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Freeform 122"/>
              <p:cNvSpPr/>
              <p:nvPr/>
            </p:nvSpPr>
            <p:spPr bwMode="auto">
              <a:xfrm>
                <a:off x="5651682" y="3302327"/>
                <a:ext cx="901401" cy="901081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4" name="文本框 38"/>
          <p:cNvSpPr txBox="1">
            <a:spLocks noChangeArrowheads="1"/>
          </p:cNvSpPr>
          <p:nvPr/>
        </p:nvSpPr>
        <p:spPr bwMode="auto">
          <a:xfrm>
            <a:off x="2676525" y="246063"/>
            <a:ext cx="25082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4" tIns="48217" rIns="96434" bIns="48217">
            <a:spAutoFit/>
          </a:bodyPr>
          <a:lstStyle>
            <a:lvl1pPr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1pPr>
            <a:lvl2pPr marL="742950" indent="-28575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2pPr>
            <a:lvl3pPr marL="11430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3pPr>
            <a:lvl4pPr marL="16002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4pPr>
            <a:lvl5pPr marL="20574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5pPr>
            <a:lvl6pPr marL="25146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6pPr>
            <a:lvl7pPr marL="29718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7pPr>
            <a:lvl8pPr marL="34290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8pPr>
            <a:lvl9pPr marL="38862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9pPr>
          </a:lstStyle>
          <a:p>
            <a:pPr marL="0" marR="0" lvl="0" indent="0" algn="l" defTabSz="9639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  <a:sym typeface="+mn-lt"/>
              </a:rPr>
              <a:t>（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  <a:sym typeface="+mn-lt"/>
              </a:rPr>
              <a:t>1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  <a:sym typeface="+mn-lt"/>
              </a:rPr>
              <a:t>）中心建设目标与规划</a:t>
            </a:r>
            <a:endParaRPr kumimoji="0" lang="zh-CN" altLang="en-US" sz="1400" b="1" i="0" u="none" strike="noStrike" kern="120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仓耳玄三01简繁 W01" panose="02020400000000000000" charset="-122"/>
              <a:sym typeface="+mn-lt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792163" y="592138"/>
            <a:ext cx="5688013" cy="0"/>
          </a:xfrm>
          <a:prstGeom prst="straightConnector1">
            <a:avLst/>
          </a:prstGeom>
          <a:ln w="9525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8" name="组合 55"/>
          <p:cNvGrpSpPr/>
          <p:nvPr userDrawn="1"/>
        </p:nvGrpSpPr>
        <p:grpSpPr>
          <a:xfrm>
            <a:off x="4178300" y="700088"/>
            <a:ext cx="1393825" cy="2414587"/>
            <a:chOff x="4178872" y="844352"/>
            <a:chExt cx="1394007" cy="2415078"/>
          </a:xfrm>
        </p:grpSpPr>
        <p:sp>
          <p:nvSpPr>
            <p:cNvPr id="57" name="矩形 64"/>
            <p:cNvSpPr/>
            <p:nvPr/>
          </p:nvSpPr>
          <p:spPr>
            <a:xfrm rot="2700000">
              <a:off x="3799901" y="1486452"/>
              <a:ext cx="2322786" cy="1223170"/>
            </a:xfrm>
            <a:custGeom>
              <a:avLst/>
              <a:gdLst>
                <a:gd name="connsiteX0" fmla="*/ 0 w 5036457"/>
                <a:gd name="connsiteY0" fmla="*/ 0 h 1617697"/>
                <a:gd name="connsiteX1" fmla="*/ 5036457 w 5036457"/>
                <a:gd name="connsiteY1" fmla="*/ 0 h 1617697"/>
                <a:gd name="connsiteX2" fmla="*/ 5036457 w 5036457"/>
                <a:gd name="connsiteY2" fmla="*/ 1617697 h 1617697"/>
                <a:gd name="connsiteX3" fmla="*/ 0 w 5036457"/>
                <a:gd name="connsiteY3" fmla="*/ 1617697 h 1617697"/>
                <a:gd name="connsiteX4" fmla="*/ 0 w 5036457"/>
                <a:gd name="connsiteY4" fmla="*/ 0 h 1617697"/>
                <a:gd name="connsiteX0-1" fmla="*/ 0 w 5036457"/>
                <a:gd name="connsiteY0-2" fmla="*/ 0 h 1617697"/>
                <a:gd name="connsiteX1-3" fmla="*/ 5036457 w 5036457"/>
                <a:gd name="connsiteY1-4" fmla="*/ 0 h 1617697"/>
                <a:gd name="connsiteX2-5" fmla="*/ 5036457 w 5036457"/>
                <a:gd name="connsiteY2-6" fmla="*/ 1617697 h 1617697"/>
                <a:gd name="connsiteX3-7" fmla="*/ 923610 w 5036457"/>
                <a:gd name="connsiteY3-8" fmla="*/ 1615312 h 1617697"/>
                <a:gd name="connsiteX4-9" fmla="*/ 0 w 5036457"/>
                <a:gd name="connsiteY4-10" fmla="*/ 1617697 h 1617697"/>
                <a:gd name="connsiteX5" fmla="*/ 0 w 5036457"/>
                <a:gd name="connsiteY5" fmla="*/ 0 h 1617697"/>
                <a:gd name="connsiteX0-11" fmla="*/ 0 w 5036457"/>
                <a:gd name="connsiteY0-12" fmla="*/ 0 h 1617697"/>
                <a:gd name="connsiteX1-13" fmla="*/ 5036457 w 5036457"/>
                <a:gd name="connsiteY1-14" fmla="*/ 0 h 1617697"/>
                <a:gd name="connsiteX2-15" fmla="*/ 5036457 w 5036457"/>
                <a:gd name="connsiteY2-16" fmla="*/ 1617697 h 1617697"/>
                <a:gd name="connsiteX3-17" fmla="*/ 923610 w 5036457"/>
                <a:gd name="connsiteY3-18" fmla="*/ 1615312 h 1617697"/>
                <a:gd name="connsiteX4-19" fmla="*/ 0 w 5036457"/>
                <a:gd name="connsiteY4-20" fmla="*/ 0 h 1617697"/>
                <a:gd name="connsiteX0-21" fmla="*/ 0 w 5036457"/>
                <a:gd name="connsiteY0-22" fmla="*/ 0 h 1617697"/>
                <a:gd name="connsiteX1-23" fmla="*/ 3097048 w 5036457"/>
                <a:gd name="connsiteY1-24" fmla="*/ 2762 h 1617697"/>
                <a:gd name="connsiteX2-25" fmla="*/ 5036457 w 5036457"/>
                <a:gd name="connsiteY2-26" fmla="*/ 0 h 1617697"/>
                <a:gd name="connsiteX3-27" fmla="*/ 5036457 w 5036457"/>
                <a:gd name="connsiteY3-28" fmla="*/ 1617697 h 1617697"/>
                <a:gd name="connsiteX4-29" fmla="*/ 923610 w 5036457"/>
                <a:gd name="connsiteY4-30" fmla="*/ 1615312 h 1617697"/>
                <a:gd name="connsiteX5-31" fmla="*/ 0 w 5036457"/>
                <a:gd name="connsiteY5-32" fmla="*/ 0 h 1617697"/>
                <a:gd name="connsiteX0-33" fmla="*/ 0 w 5036457"/>
                <a:gd name="connsiteY0-34" fmla="*/ 0 h 1630893"/>
                <a:gd name="connsiteX1-35" fmla="*/ 3097048 w 5036457"/>
                <a:gd name="connsiteY1-36" fmla="*/ 2762 h 1630893"/>
                <a:gd name="connsiteX2-37" fmla="*/ 5036457 w 5036457"/>
                <a:gd name="connsiteY2-38" fmla="*/ 0 h 1630893"/>
                <a:gd name="connsiteX3-39" fmla="*/ 5036457 w 5036457"/>
                <a:gd name="connsiteY3-40" fmla="*/ 1617697 h 1630893"/>
                <a:gd name="connsiteX4-41" fmla="*/ 2902296 w 5036457"/>
                <a:gd name="connsiteY4-42" fmla="*/ 1630893 h 1630893"/>
                <a:gd name="connsiteX5-43" fmla="*/ 923610 w 5036457"/>
                <a:gd name="connsiteY5-44" fmla="*/ 1615312 h 1630893"/>
                <a:gd name="connsiteX6" fmla="*/ 0 w 5036457"/>
                <a:gd name="connsiteY6" fmla="*/ 0 h 1630893"/>
                <a:gd name="connsiteX0-45" fmla="*/ 0 w 5036457"/>
                <a:gd name="connsiteY0-46" fmla="*/ 0 h 1630893"/>
                <a:gd name="connsiteX1-47" fmla="*/ 3097048 w 5036457"/>
                <a:gd name="connsiteY1-48" fmla="*/ 2762 h 1630893"/>
                <a:gd name="connsiteX2-49" fmla="*/ 5036457 w 5036457"/>
                <a:gd name="connsiteY2-50" fmla="*/ 1617697 h 1630893"/>
                <a:gd name="connsiteX3-51" fmla="*/ 2902296 w 5036457"/>
                <a:gd name="connsiteY3-52" fmla="*/ 1630893 h 1630893"/>
                <a:gd name="connsiteX4-53" fmla="*/ 923610 w 5036457"/>
                <a:gd name="connsiteY4-54" fmla="*/ 1615312 h 1630893"/>
                <a:gd name="connsiteX5-55" fmla="*/ 0 w 5036457"/>
                <a:gd name="connsiteY5-56" fmla="*/ 0 h 1630893"/>
                <a:gd name="connsiteX0-57" fmla="*/ 0 w 3097048"/>
                <a:gd name="connsiteY0-58" fmla="*/ 0 h 1630893"/>
                <a:gd name="connsiteX1-59" fmla="*/ 3097048 w 3097048"/>
                <a:gd name="connsiteY1-60" fmla="*/ 2762 h 1630893"/>
                <a:gd name="connsiteX2-61" fmla="*/ 2902296 w 3097048"/>
                <a:gd name="connsiteY2-62" fmla="*/ 1630893 h 1630893"/>
                <a:gd name="connsiteX3-63" fmla="*/ 923610 w 3097048"/>
                <a:gd name="connsiteY3-64" fmla="*/ 1615312 h 1630893"/>
                <a:gd name="connsiteX4-65" fmla="*/ 0 w 3097048"/>
                <a:gd name="connsiteY4-66" fmla="*/ 0 h 16308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097048" h="1630893">
                  <a:moveTo>
                    <a:pt x="0" y="0"/>
                  </a:moveTo>
                  <a:lnTo>
                    <a:pt x="3097048" y="2762"/>
                  </a:lnTo>
                  <a:lnTo>
                    <a:pt x="2902296" y="1630893"/>
                  </a:lnTo>
                  <a:lnTo>
                    <a:pt x="923610" y="161531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4115" name="组合 57"/>
            <p:cNvGrpSpPr/>
            <p:nvPr/>
          </p:nvGrpSpPr>
          <p:grpSpPr>
            <a:xfrm>
              <a:off x="4178872" y="844352"/>
              <a:ext cx="792715" cy="1605044"/>
              <a:chOff x="5571829" y="1410618"/>
              <a:chExt cx="1056954" cy="2140059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5571829" y="1410618"/>
                <a:ext cx="1056954" cy="2140059"/>
                <a:chOff x="5553987" y="1268360"/>
                <a:chExt cx="1659914" cy="3360899"/>
              </a:xfrm>
              <a:solidFill>
                <a:srgbClr val="01D662"/>
              </a:solidFill>
            </p:grpSpPr>
            <p:grpSp>
              <p:nvGrpSpPr>
                <p:cNvPr id="61" name="组合 60"/>
                <p:cNvGrpSpPr/>
                <p:nvPr/>
              </p:nvGrpSpPr>
              <p:grpSpPr>
                <a:xfrm>
                  <a:off x="5553987" y="1268360"/>
                  <a:ext cx="1659914" cy="3360899"/>
                  <a:chOff x="4580392" y="-190953"/>
                  <a:chExt cx="3400425" cy="6884988"/>
                </a:xfrm>
                <a:grpFill/>
              </p:grpSpPr>
              <p:sp>
                <p:nvSpPr>
                  <p:cNvPr id="63" name="Freeform 5"/>
                  <p:cNvSpPr/>
                  <p:nvPr/>
                </p:nvSpPr>
                <p:spPr bwMode="auto">
                  <a:xfrm>
                    <a:off x="5780542" y="5008110"/>
                    <a:ext cx="244475" cy="941388"/>
                  </a:xfrm>
                  <a:custGeom>
                    <a:avLst/>
                    <a:gdLst>
                      <a:gd name="T0" fmla="*/ 32 w 65"/>
                      <a:gd name="T1" fmla="*/ 0 h 251"/>
                      <a:gd name="T2" fmla="*/ 0 w 65"/>
                      <a:gd name="T3" fmla="*/ 33 h 251"/>
                      <a:gd name="T4" fmla="*/ 32 w 65"/>
                      <a:gd name="T5" fmla="*/ 251 h 251"/>
                      <a:gd name="T6" fmla="*/ 65 w 65"/>
                      <a:gd name="T7" fmla="*/ 33 h 251"/>
                      <a:gd name="T8" fmla="*/ 32 w 65"/>
                      <a:gd name="T9" fmla="*/ 0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251">
                        <a:moveTo>
                          <a:pt x="32" y="0"/>
                        </a:moveTo>
                        <a:cubicBezTo>
                          <a:pt x="14" y="0"/>
                          <a:pt x="0" y="15"/>
                          <a:pt x="0" y="33"/>
                        </a:cubicBezTo>
                        <a:cubicBezTo>
                          <a:pt x="0" y="51"/>
                          <a:pt x="32" y="251"/>
                          <a:pt x="32" y="251"/>
                        </a:cubicBezTo>
                        <a:cubicBezTo>
                          <a:pt x="32" y="251"/>
                          <a:pt x="65" y="51"/>
                          <a:pt x="65" y="33"/>
                        </a:cubicBezTo>
                        <a:cubicBezTo>
                          <a:pt x="65" y="15"/>
                          <a:pt x="50" y="0"/>
                          <a:pt x="32" y="0"/>
                        </a:cubicBezTo>
                      </a:path>
                    </a:pathLst>
                  </a:custGeom>
                  <a:solidFill>
                    <a:srgbClr val="0070C0"/>
                  </a:solidFill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" name="Freeform 6"/>
                  <p:cNvSpPr/>
                  <p:nvPr/>
                </p:nvSpPr>
                <p:spPr bwMode="auto">
                  <a:xfrm>
                    <a:off x="6152017" y="5751060"/>
                    <a:ext cx="244475" cy="942975"/>
                  </a:xfrm>
                  <a:custGeom>
                    <a:avLst/>
                    <a:gdLst>
                      <a:gd name="T0" fmla="*/ 33 w 65"/>
                      <a:gd name="T1" fmla="*/ 0 h 251"/>
                      <a:gd name="T2" fmla="*/ 0 w 65"/>
                      <a:gd name="T3" fmla="*/ 33 h 251"/>
                      <a:gd name="T4" fmla="*/ 33 w 65"/>
                      <a:gd name="T5" fmla="*/ 251 h 251"/>
                      <a:gd name="T6" fmla="*/ 65 w 65"/>
                      <a:gd name="T7" fmla="*/ 33 h 251"/>
                      <a:gd name="T8" fmla="*/ 33 w 65"/>
                      <a:gd name="T9" fmla="*/ 0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251">
                        <a:moveTo>
                          <a:pt x="33" y="0"/>
                        </a:moveTo>
                        <a:cubicBezTo>
                          <a:pt x="15" y="0"/>
                          <a:pt x="0" y="15"/>
                          <a:pt x="0" y="33"/>
                        </a:cubicBezTo>
                        <a:cubicBezTo>
                          <a:pt x="0" y="51"/>
                          <a:pt x="33" y="251"/>
                          <a:pt x="33" y="251"/>
                        </a:cubicBezTo>
                        <a:cubicBezTo>
                          <a:pt x="33" y="251"/>
                          <a:pt x="65" y="51"/>
                          <a:pt x="65" y="33"/>
                        </a:cubicBezTo>
                        <a:cubicBezTo>
                          <a:pt x="65" y="15"/>
                          <a:pt x="51" y="0"/>
                          <a:pt x="33" y="0"/>
                        </a:cubicBezTo>
                      </a:path>
                    </a:pathLst>
                  </a:custGeom>
                  <a:solidFill>
                    <a:srgbClr val="0070C0"/>
                  </a:solidFill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5" name="Freeform 7"/>
                  <p:cNvSpPr/>
                  <p:nvPr/>
                </p:nvSpPr>
                <p:spPr bwMode="auto">
                  <a:xfrm>
                    <a:off x="6544130" y="5131935"/>
                    <a:ext cx="244475" cy="938213"/>
                  </a:xfrm>
                  <a:custGeom>
                    <a:avLst/>
                    <a:gdLst>
                      <a:gd name="T0" fmla="*/ 33 w 65"/>
                      <a:gd name="T1" fmla="*/ 0 h 250"/>
                      <a:gd name="T2" fmla="*/ 0 w 65"/>
                      <a:gd name="T3" fmla="*/ 32 h 250"/>
                      <a:gd name="T4" fmla="*/ 33 w 65"/>
                      <a:gd name="T5" fmla="*/ 250 h 250"/>
                      <a:gd name="T6" fmla="*/ 65 w 65"/>
                      <a:gd name="T7" fmla="*/ 32 h 250"/>
                      <a:gd name="T8" fmla="*/ 33 w 65"/>
                      <a:gd name="T9" fmla="*/ 0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250">
                        <a:moveTo>
                          <a:pt x="33" y="0"/>
                        </a:moveTo>
                        <a:cubicBezTo>
                          <a:pt x="15" y="0"/>
                          <a:pt x="0" y="14"/>
                          <a:pt x="0" y="32"/>
                        </a:cubicBezTo>
                        <a:cubicBezTo>
                          <a:pt x="0" y="50"/>
                          <a:pt x="33" y="250"/>
                          <a:pt x="33" y="250"/>
                        </a:cubicBezTo>
                        <a:cubicBezTo>
                          <a:pt x="33" y="250"/>
                          <a:pt x="65" y="50"/>
                          <a:pt x="65" y="32"/>
                        </a:cubicBezTo>
                        <a:cubicBezTo>
                          <a:pt x="65" y="14"/>
                          <a:pt x="51" y="0"/>
                          <a:pt x="33" y="0"/>
                        </a:cubicBezTo>
                      </a:path>
                    </a:pathLst>
                  </a:custGeom>
                  <a:solidFill>
                    <a:srgbClr val="0070C0"/>
                  </a:solidFill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6" name="Freeform 10"/>
                  <p:cNvSpPr/>
                  <p:nvPr/>
                </p:nvSpPr>
                <p:spPr bwMode="auto">
                  <a:xfrm>
                    <a:off x="4580392" y="3268210"/>
                    <a:ext cx="3400425" cy="2314575"/>
                  </a:xfrm>
                  <a:custGeom>
                    <a:avLst/>
                    <a:gdLst>
                      <a:gd name="T0" fmla="*/ 452 w 904"/>
                      <a:gd name="T1" fmla="*/ 329 h 616"/>
                      <a:gd name="T2" fmla="*/ 873 w 904"/>
                      <a:gd name="T3" fmla="*/ 616 h 616"/>
                      <a:gd name="T4" fmla="*/ 904 w 904"/>
                      <a:gd name="T5" fmla="*/ 452 h 616"/>
                      <a:gd name="T6" fmla="*/ 452 w 904"/>
                      <a:gd name="T7" fmla="*/ 0 h 616"/>
                      <a:gd name="T8" fmla="*/ 0 w 904"/>
                      <a:gd name="T9" fmla="*/ 452 h 616"/>
                      <a:gd name="T10" fmla="*/ 31 w 904"/>
                      <a:gd name="T11" fmla="*/ 616 h 616"/>
                      <a:gd name="T12" fmla="*/ 452 w 904"/>
                      <a:gd name="T13" fmla="*/ 329 h 6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04" h="616">
                        <a:moveTo>
                          <a:pt x="452" y="329"/>
                        </a:moveTo>
                        <a:cubicBezTo>
                          <a:pt x="644" y="329"/>
                          <a:pt x="807" y="448"/>
                          <a:pt x="873" y="616"/>
                        </a:cubicBezTo>
                        <a:cubicBezTo>
                          <a:pt x="893" y="566"/>
                          <a:pt x="904" y="510"/>
                          <a:pt x="904" y="452"/>
                        </a:cubicBezTo>
                        <a:cubicBezTo>
                          <a:pt x="904" y="203"/>
                          <a:pt x="702" y="0"/>
                          <a:pt x="452" y="0"/>
                        </a:cubicBezTo>
                        <a:cubicBezTo>
                          <a:pt x="203" y="0"/>
                          <a:pt x="0" y="203"/>
                          <a:pt x="0" y="452"/>
                        </a:cubicBezTo>
                        <a:cubicBezTo>
                          <a:pt x="0" y="510"/>
                          <a:pt x="11" y="566"/>
                          <a:pt x="31" y="616"/>
                        </a:cubicBezTo>
                        <a:cubicBezTo>
                          <a:pt x="97" y="448"/>
                          <a:pt x="260" y="329"/>
                          <a:pt x="452" y="329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7" name="Freeform 12"/>
                  <p:cNvSpPr/>
                  <p:nvPr/>
                </p:nvSpPr>
                <p:spPr bwMode="auto">
                  <a:xfrm>
                    <a:off x="5231267" y="-190953"/>
                    <a:ext cx="2098675" cy="5006975"/>
                  </a:xfrm>
                  <a:custGeom>
                    <a:avLst/>
                    <a:gdLst>
                      <a:gd name="T0" fmla="*/ 279 w 558"/>
                      <a:gd name="T1" fmla="*/ 1309 h 1333"/>
                      <a:gd name="T2" fmla="*/ 438 w 558"/>
                      <a:gd name="T3" fmla="*/ 1333 h 1333"/>
                      <a:gd name="T4" fmla="*/ 558 w 558"/>
                      <a:gd name="T5" fmla="*/ 774 h 1333"/>
                      <a:gd name="T6" fmla="*/ 279 w 558"/>
                      <a:gd name="T7" fmla="*/ 0 h 1333"/>
                      <a:gd name="T8" fmla="*/ 0 w 558"/>
                      <a:gd name="T9" fmla="*/ 774 h 1333"/>
                      <a:gd name="T10" fmla="*/ 120 w 558"/>
                      <a:gd name="T11" fmla="*/ 1333 h 1333"/>
                      <a:gd name="T12" fmla="*/ 279 w 558"/>
                      <a:gd name="T13" fmla="*/ 1309 h 13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58" h="1333">
                        <a:moveTo>
                          <a:pt x="279" y="1309"/>
                        </a:moveTo>
                        <a:cubicBezTo>
                          <a:pt x="335" y="1309"/>
                          <a:pt x="388" y="1317"/>
                          <a:pt x="438" y="1333"/>
                        </a:cubicBezTo>
                        <a:cubicBezTo>
                          <a:pt x="513" y="1182"/>
                          <a:pt x="558" y="987"/>
                          <a:pt x="558" y="774"/>
                        </a:cubicBezTo>
                        <a:cubicBezTo>
                          <a:pt x="558" y="436"/>
                          <a:pt x="445" y="143"/>
                          <a:pt x="279" y="0"/>
                        </a:cubicBezTo>
                        <a:cubicBezTo>
                          <a:pt x="113" y="143"/>
                          <a:pt x="0" y="436"/>
                          <a:pt x="0" y="774"/>
                        </a:cubicBezTo>
                        <a:cubicBezTo>
                          <a:pt x="0" y="987"/>
                          <a:pt x="45" y="1182"/>
                          <a:pt x="120" y="1333"/>
                        </a:cubicBezTo>
                        <a:cubicBezTo>
                          <a:pt x="170" y="1317"/>
                          <a:pt x="223" y="1309"/>
                          <a:pt x="279" y="1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2" name="Freeform 12"/>
                <p:cNvSpPr/>
                <p:nvPr/>
              </p:nvSpPr>
              <p:spPr bwMode="auto">
                <a:xfrm>
                  <a:off x="5871711" y="1268360"/>
                  <a:ext cx="1024466" cy="2444149"/>
                </a:xfrm>
                <a:custGeom>
                  <a:avLst/>
                  <a:gdLst>
                    <a:gd name="T0" fmla="*/ 279 w 558"/>
                    <a:gd name="T1" fmla="*/ 1309 h 1333"/>
                    <a:gd name="T2" fmla="*/ 438 w 558"/>
                    <a:gd name="T3" fmla="*/ 1333 h 1333"/>
                    <a:gd name="T4" fmla="*/ 558 w 558"/>
                    <a:gd name="T5" fmla="*/ 774 h 1333"/>
                    <a:gd name="T6" fmla="*/ 279 w 558"/>
                    <a:gd name="T7" fmla="*/ 0 h 1333"/>
                    <a:gd name="T8" fmla="*/ 0 w 558"/>
                    <a:gd name="T9" fmla="*/ 774 h 1333"/>
                    <a:gd name="T10" fmla="*/ 120 w 558"/>
                    <a:gd name="T11" fmla="*/ 1333 h 1333"/>
                    <a:gd name="T12" fmla="*/ 279 w 558"/>
                    <a:gd name="T13" fmla="*/ 1309 h 1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8" h="1333">
                      <a:moveTo>
                        <a:pt x="279" y="1309"/>
                      </a:moveTo>
                      <a:cubicBezTo>
                        <a:pt x="335" y="1309"/>
                        <a:pt x="388" y="1317"/>
                        <a:pt x="438" y="1333"/>
                      </a:cubicBezTo>
                      <a:cubicBezTo>
                        <a:pt x="513" y="1182"/>
                        <a:pt x="558" y="987"/>
                        <a:pt x="558" y="774"/>
                      </a:cubicBezTo>
                      <a:cubicBezTo>
                        <a:pt x="558" y="436"/>
                        <a:pt x="445" y="143"/>
                        <a:pt x="279" y="0"/>
                      </a:cubicBezTo>
                      <a:cubicBezTo>
                        <a:pt x="113" y="143"/>
                        <a:pt x="0" y="436"/>
                        <a:pt x="0" y="774"/>
                      </a:cubicBezTo>
                      <a:cubicBezTo>
                        <a:pt x="0" y="987"/>
                        <a:pt x="45" y="1182"/>
                        <a:pt x="120" y="1333"/>
                      </a:cubicBezTo>
                      <a:cubicBezTo>
                        <a:pt x="170" y="1317"/>
                        <a:pt x="223" y="1309"/>
                        <a:pt x="279" y="1309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0" name="椭圆 59"/>
              <p:cNvSpPr/>
              <p:nvPr/>
            </p:nvSpPr>
            <p:spPr>
              <a:xfrm>
                <a:off x="5999451" y="1677372"/>
                <a:ext cx="201110" cy="203241"/>
              </a:xfrm>
              <a:prstGeom prst="ellipse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109" name="图片 67"/>
          <p:cNvPicPr>
            <a:picLocks noChangeAspect="1"/>
          </p:cNvPicPr>
          <p:nvPr userDrawn="1"/>
        </p:nvPicPr>
        <p:blipFill>
          <a:blip r:embed="rId3"/>
          <a:srcRect l="2412" t="97939" r="4279" b="-175"/>
          <a:stretch>
            <a:fillRect/>
          </a:stretch>
        </p:blipFill>
        <p:spPr>
          <a:xfrm>
            <a:off x="0" y="4948238"/>
            <a:ext cx="9144000" cy="146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C035AD-995D-4A0E-B779-F0B2674FC38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122016-9B61-43E0-A1B8-8062D2E9C94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6"/>
          <p:cNvGrpSpPr/>
          <p:nvPr userDrawn="1"/>
        </p:nvGrpSpPr>
        <p:grpSpPr>
          <a:xfrm>
            <a:off x="215900" y="160338"/>
            <a:ext cx="468313" cy="468312"/>
            <a:chOff x="373387" y="2137733"/>
            <a:chExt cx="877193" cy="877193"/>
          </a:xfrm>
        </p:grpSpPr>
        <p:sp>
          <p:nvSpPr>
            <p:cNvPr id="8" name="泪滴形 7"/>
            <p:cNvSpPr/>
            <p:nvPr/>
          </p:nvSpPr>
          <p:spPr>
            <a:xfrm rot="572159">
              <a:off x="373387" y="2137733"/>
              <a:ext cx="877193" cy="87719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9" name="3         _12"/>
            <p:cNvGrpSpPr/>
            <p:nvPr/>
          </p:nvGrpSpPr>
          <p:grpSpPr bwMode="auto">
            <a:xfrm>
              <a:off x="435684" y="2205233"/>
              <a:ext cx="755105" cy="756846"/>
              <a:chOff x="183" y="1395"/>
              <a:chExt cx="867" cy="8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" name="Freeform 5"/>
              <p:cNvSpPr/>
              <p:nvPr/>
            </p:nvSpPr>
            <p:spPr bwMode="auto">
              <a:xfrm>
                <a:off x="183" y="1395"/>
                <a:ext cx="867" cy="869"/>
              </a:xfrm>
              <a:custGeom>
                <a:avLst/>
                <a:gdLst>
                  <a:gd name="T0" fmla="*/ 0 w 478"/>
                  <a:gd name="T1" fmla="*/ 239 h 478"/>
                  <a:gd name="T2" fmla="*/ 239 w 478"/>
                  <a:gd name="T3" fmla="*/ 478 h 478"/>
                  <a:gd name="T4" fmla="*/ 478 w 478"/>
                  <a:gd name="T5" fmla="*/ 239 h 478"/>
                  <a:gd name="T6" fmla="*/ 239 w 478"/>
                  <a:gd name="T7" fmla="*/ 0 h 478"/>
                  <a:gd name="T8" fmla="*/ 0 w 478"/>
                  <a:gd name="T9" fmla="*/ 239 h 478"/>
                  <a:gd name="T10" fmla="*/ 17 w 478"/>
                  <a:gd name="T11" fmla="*/ 239 h 478"/>
                  <a:gd name="T12" fmla="*/ 239 w 478"/>
                  <a:gd name="T13" fmla="*/ 17 h 478"/>
                  <a:gd name="T14" fmla="*/ 461 w 478"/>
                  <a:gd name="T15" fmla="*/ 239 h 478"/>
                  <a:gd name="T16" fmla="*/ 239 w 478"/>
                  <a:gd name="T17" fmla="*/ 461 h 478"/>
                  <a:gd name="T18" fmla="*/ 17 w 478"/>
                  <a:gd name="T19" fmla="*/ 23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8" h="478">
                    <a:moveTo>
                      <a:pt x="0" y="239"/>
                    </a:moveTo>
                    <a:cubicBezTo>
                      <a:pt x="0" y="371"/>
                      <a:pt x="107" y="478"/>
                      <a:pt x="239" y="478"/>
                    </a:cubicBezTo>
                    <a:cubicBezTo>
                      <a:pt x="371" y="478"/>
                      <a:pt x="478" y="371"/>
                      <a:pt x="478" y="239"/>
                    </a:cubicBezTo>
                    <a:cubicBezTo>
                      <a:pt x="478" y="107"/>
                      <a:pt x="371" y="0"/>
                      <a:pt x="239" y="0"/>
                    </a:cubicBezTo>
                    <a:cubicBezTo>
                      <a:pt x="107" y="0"/>
                      <a:pt x="0" y="107"/>
                      <a:pt x="0" y="239"/>
                    </a:cubicBezTo>
                    <a:close/>
                    <a:moveTo>
                      <a:pt x="17" y="239"/>
                    </a:moveTo>
                    <a:cubicBezTo>
                      <a:pt x="17" y="116"/>
                      <a:pt x="117" y="17"/>
                      <a:pt x="239" y="17"/>
                    </a:cubicBezTo>
                    <a:cubicBezTo>
                      <a:pt x="362" y="17"/>
                      <a:pt x="461" y="116"/>
                      <a:pt x="461" y="239"/>
                    </a:cubicBezTo>
                    <a:cubicBezTo>
                      <a:pt x="461" y="361"/>
                      <a:pt x="362" y="461"/>
                      <a:pt x="239" y="461"/>
                    </a:cubicBezTo>
                    <a:cubicBezTo>
                      <a:pt x="117" y="461"/>
                      <a:pt x="17" y="361"/>
                      <a:pt x="17" y="239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Rectangle 6"/>
              <p:cNvSpPr/>
              <p:nvPr/>
            </p:nvSpPr>
            <p:spPr bwMode="auto">
              <a:xfrm>
                <a:off x="593" y="1475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435" y="1519"/>
                <a:ext cx="36" cy="51"/>
              </a:xfrm>
              <a:custGeom>
                <a:avLst/>
                <a:gdLst>
                  <a:gd name="T0" fmla="*/ 0 w 36"/>
                  <a:gd name="T1" fmla="*/ 5 h 51"/>
                  <a:gd name="T2" fmla="*/ 26 w 36"/>
                  <a:gd name="T3" fmla="*/ 51 h 51"/>
                  <a:gd name="T4" fmla="*/ 36 w 36"/>
                  <a:gd name="T5" fmla="*/ 45 h 51"/>
                  <a:gd name="T6" fmla="*/ 9 w 36"/>
                  <a:gd name="T7" fmla="*/ 0 h 51"/>
                  <a:gd name="T8" fmla="*/ 0 w 36"/>
                  <a:gd name="T9" fmla="*/ 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5"/>
                    </a:moveTo>
                    <a:lnTo>
                      <a:pt x="26" y="51"/>
                    </a:lnTo>
                    <a:lnTo>
                      <a:pt x="36" y="45"/>
                    </a:lnTo>
                    <a:lnTo>
                      <a:pt x="9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8"/>
              <p:cNvSpPr/>
              <p:nvPr/>
            </p:nvSpPr>
            <p:spPr bwMode="auto">
              <a:xfrm>
                <a:off x="306" y="1646"/>
                <a:ext cx="51" cy="36"/>
              </a:xfrm>
              <a:custGeom>
                <a:avLst/>
                <a:gdLst>
                  <a:gd name="T0" fmla="*/ 0 w 51"/>
                  <a:gd name="T1" fmla="*/ 11 h 36"/>
                  <a:gd name="T2" fmla="*/ 46 w 51"/>
                  <a:gd name="T3" fmla="*/ 36 h 36"/>
                  <a:gd name="T4" fmla="*/ 51 w 51"/>
                  <a:gd name="T5" fmla="*/ 27 h 36"/>
                  <a:gd name="T6" fmla="*/ 8 w 51"/>
                  <a:gd name="T7" fmla="*/ 0 h 36"/>
                  <a:gd name="T8" fmla="*/ 0 w 51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11"/>
                    </a:moveTo>
                    <a:lnTo>
                      <a:pt x="46" y="36"/>
                    </a:lnTo>
                    <a:lnTo>
                      <a:pt x="51" y="27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Rectangle 9"/>
              <p:cNvSpPr/>
              <p:nvPr/>
            </p:nvSpPr>
            <p:spPr bwMode="auto">
              <a:xfrm>
                <a:off x="263" y="1806"/>
                <a:ext cx="51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306" y="1975"/>
                <a:ext cx="51" cy="38"/>
              </a:xfrm>
              <a:custGeom>
                <a:avLst/>
                <a:gdLst>
                  <a:gd name="T0" fmla="*/ 0 w 51"/>
                  <a:gd name="T1" fmla="*/ 27 h 38"/>
                  <a:gd name="T2" fmla="*/ 8 w 51"/>
                  <a:gd name="T3" fmla="*/ 38 h 38"/>
                  <a:gd name="T4" fmla="*/ 51 w 51"/>
                  <a:gd name="T5" fmla="*/ 11 h 38"/>
                  <a:gd name="T6" fmla="*/ 46 w 51"/>
                  <a:gd name="T7" fmla="*/ 0 h 38"/>
                  <a:gd name="T8" fmla="*/ 0 w 51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27"/>
                    </a:moveTo>
                    <a:lnTo>
                      <a:pt x="8" y="38"/>
                    </a:lnTo>
                    <a:lnTo>
                      <a:pt x="51" y="11"/>
                    </a:lnTo>
                    <a:lnTo>
                      <a:pt x="46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435" y="2090"/>
                <a:ext cx="36" cy="50"/>
              </a:xfrm>
              <a:custGeom>
                <a:avLst/>
                <a:gdLst>
                  <a:gd name="T0" fmla="*/ 0 w 36"/>
                  <a:gd name="T1" fmla="*/ 43 h 50"/>
                  <a:gd name="T2" fmla="*/ 9 w 36"/>
                  <a:gd name="T3" fmla="*/ 50 h 50"/>
                  <a:gd name="T4" fmla="*/ 36 w 36"/>
                  <a:gd name="T5" fmla="*/ 5 h 50"/>
                  <a:gd name="T6" fmla="*/ 26 w 36"/>
                  <a:gd name="T7" fmla="*/ 0 h 50"/>
                  <a:gd name="T8" fmla="*/ 0 w 36"/>
                  <a:gd name="T9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43"/>
                    </a:moveTo>
                    <a:lnTo>
                      <a:pt x="9" y="50"/>
                    </a:lnTo>
                    <a:lnTo>
                      <a:pt x="36" y="5"/>
                    </a:lnTo>
                    <a:lnTo>
                      <a:pt x="26" y="0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Rectangle 12"/>
              <p:cNvSpPr/>
              <p:nvPr/>
            </p:nvSpPr>
            <p:spPr bwMode="auto">
              <a:xfrm>
                <a:off x="593" y="2133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764" y="2090"/>
                <a:ext cx="36" cy="50"/>
              </a:xfrm>
              <a:custGeom>
                <a:avLst/>
                <a:gdLst>
                  <a:gd name="T0" fmla="*/ 0 w 36"/>
                  <a:gd name="T1" fmla="*/ 5 h 50"/>
                  <a:gd name="T2" fmla="*/ 25 w 36"/>
                  <a:gd name="T3" fmla="*/ 50 h 50"/>
                  <a:gd name="T4" fmla="*/ 36 w 36"/>
                  <a:gd name="T5" fmla="*/ 43 h 50"/>
                  <a:gd name="T6" fmla="*/ 10 w 36"/>
                  <a:gd name="T7" fmla="*/ 0 h 50"/>
                  <a:gd name="T8" fmla="*/ 0 w 36"/>
                  <a:gd name="T9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5"/>
                    </a:moveTo>
                    <a:lnTo>
                      <a:pt x="25" y="50"/>
                    </a:lnTo>
                    <a:lnTo>
                      <a:pt x="36" y="43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14"/>
              <p:cNvSpPr/>
              <p:nvPr/>
            </p:nvSpPr>
            <p:spPr bwMode="auto">
              <a:xfrm>
                <a:off x="876" y="1975"/>
                <a:ext cx="51" cy="38"/>
              </a:xfrm>
              <a:custGeom>
                <a:avLst/>
                <a:gdLst>
                  <a:gd name="T0" fmla="*/ 0 w 51"/>
                  <a:gd name="T1" fmla="*/ 11 h 38"/>
                  <a:gd name="T2" fmla="*/ 45 w 51"/>
                  <a:gd name="T3" fmla="*/ 38 h 38"/>
                  <a:gd name="T4" fmla="*/ 51 w 51"/>
                  <a:gd name="T5" fmla="*/ 27 h 38"/>
                  <a:gd name="T6" fmla="*/ 5 w 51"/>
                  <a:gd name="T7" fmla="*/ 0 h 38"/>
                  <a:gd name="T8" fmla="*/ 0 w 51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11"/>
                    </a:moveTo>
                    <a:lnTo>
                      <a:pt x="45" y="38"/>
                    </a:lnTo>
                    <a:lnTo>
                      <a:pt x="51" y="27"/>
                    </a:lnTo>
                    <a:lnTo>
                      <a:pt x="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Rectangle 15"/>
              <p:cNvSpPr/>
              <p:nvPr/>
            </p:nvSpPr>
            <p:spPr bwMode="auto">
              <a:xfrm>
                <a:off x="920" y="1806"/>
                <a:ext cx="52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876" y="1646"/>
                <a:ext cx="51" cy="36"/>
              </a:xfrm>
              <a:custGeom>
                <a:avLst/>
                <a:gdLst>
                  <a:gd name="T0" fmla="*/ 0 w 51"/>
                  <a:gd name="T1" fmla="*/ 27 h 36"/>
                  <a:gd name="T2" fmla="*/ 5 w 51"/>
                  <a:gd name="T3" fmla="*/ 36 h 36"/>
                  <a:gd name="T4" fmla="*/ 51 w 51"/>
                  <a:gd name="T5" fmla="*/ 11 h 36"/>
                  <a:gd name="T6" fmla="*/ 45 w 51"/>
                  <a:gd name="T7" fmla="*/ 0 h 36"/>
                  <a:gd name="T8" fmla="*/ 0 w 51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27"/>
                    </a:moveTo>
                    <a:lnTo>
                      <a:pt x="5" y="36"/>
                    </a:lnTo>
                    <a:lnTo>
                      <a:pt x="51" y="11"/>
                    </a:lnTo>
                    <a:lnTo>
                      <a:pt x="45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764" y="1519"/>
                <a:ext cx="36" cy="51"/>
              </a:xfrm>
              <a:custGeom>
                <a:avLst/>
                <a:gdLst>
                  <a:gd name="T0" fmla="*/ 0 w 36"/>
                  <a:gd name="T1" fmla="*/ 45 h 51"/>
                  <a:gd name="T2" fmla="*/ 10 w 36"/>
                  <a:gd name="T3" fmla="*/ 51 h 51"/>
                  <a:gd name="T4" fmla="*/ 36 w 36"/>
                  <a:gd name="T5" fmla="*/ 5 h 51"/>
                  <a:gd name="T6" fmla="*/ 25 w 36"/>
                  <a:gd name="T7" fmla="*/ 0 h 51"/>
                  <a:gd name="T8" fmla="*/ 0 w 36"/>
                  <a:gd name="T9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45"/>
                    </a:moveTo>
                    <a:lnTo>
                      <a:pt x="10" y="51"/>
                    </a:lnTo>
                    <a:lnTo>
                      <a:pt x="36" y="5"/>
                    </a:lnTo>
                    <a:lnTo>
                      <a:pt x="25" y="0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5177" name="图形 96" descr="靶心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0003" y="2357647"/>
              <a:ext cx="414993" cy="41499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4" name="文本框 9"/>
          <p:cNvSpPr txBox="1">
            <a:spLocks noChangeArrowheads="1"/>
          </p:cNvSpPr>
          <p:nvPr/>
        </p:nvSpPr>
        <p:spPr bwMode="auto">
          <a:xfrm>
            <a:off x="792163" y="268288"/>
            <a:ext cx="25749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28" tIns="25714" rIns="51428" bIns="25714">
            <a:spAutoFit/>
          </a:bodyPr>
          <a:lstStyle>
            <a:lvl1pPr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1pPr>
            <a:lvl2pPr marL="742950" indent="-28575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2pPr>
            <a:lvl3pPr marL="11430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3pPr>
            <a:lvl4pPr marL="16002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4pPr>
            <a:lvl5pPr marL="20574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5pPr>
            <a:lvl6pPr marL="25146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6pPr>
            <a:lvl7pPr marL="29718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7pPr>
            <a:lvl8pPr marL="34290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8pPr>
            <a:lvl9pPr marL="38862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9pPr>
          </a:lstStyle>
          <a:p>
            <a:pPr marL="0" marR="0" lvl="0" indent="0" algn="l" defTabSz="9639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仓耳玄三01简繁 W01" panose="02020400000000000000" charset="-122"/>
              </a:rPr>
              <a:t>Ⅲ 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中心的目标与规划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 —</a:t>
            </a:r>
            <a:endParaRPr kumimoji="0" lang="zh-CN" altLang="en-US" sz="1100" b="1" i="0" u="none" strike="noStrike" kern="1200" cap="none" spc="0" normalizeH="0" baseline="0" noProof="0" smtClean="0">
              <a:ln>
                <a:noFill/>
              </a:ln>
              <a:solidFill>
                <a:srgbClr val="123E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仓耳玄三01简繁 W01" panose="02020400000000000000" charset="-122"/>
              <a:sym typeface="+mn-lt"/>
            </a:endParaRPr>
          </a:p>
        </p:txBody>
      </p:sp>
      <p:grpSp>
        <p:nvGrpSpPr>
          <p:cNvPr id="5124" name="组合 24"/>
          <p:cNvGrpSpPr/>
          <p:nvPr userDrawn="1"/>
        </p:nvGrpSpPr>
        <p:grpSpPr>
          <a:xfrm>
            <a:off x="2879725" y="1368425"/>
            <a:ext cx="1519238" cy="1495425"/>
            <a:chOff x="2898261" y="2454077"/>
            <a:chExt cx="1520651" cy="1495799"/>
          </a:xfrm>
        </p:grpSpPr>
        <p:sp>
          <p:nvSpPr>
            <p:cNvPr id="26" name="矩形 25"/>
            <p:cNvSpPr/>
            <p:nvPr/>
          </p:nvSpPr>
          <p:spPr>
            <a:xfrm rot="2700000">
              <a:off x="2973589" y="3322421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任意多边形 52"/>
            <p:cNvSpPr/>
            <p:nvPr/>
          </p:nvSpPr>
          <p:spPr>
            <a:xfrm>
              <a:off x="3228768" y="2454077"/>
              <a:ext cx="1190144" cy="866992"/>
            </a:xfrm>
            <a:custGeom>
              <a:avLst/>
              <a:gdLst>
                <a:gd name="connsiteX0" fmla="*/ 1587500 w 1587500"/>
                <a:gd name="connsiteY0" fmla="*/ 0 h 1156493"/>
                <a:gd name="connsiteX1" fmla="*/ 1346200 w 1587500"/>
                <a:gd name="connsiteY1" fmla="*/ 698500 h 1156493"/>
                <a:gd name="connsiteX2" fmla="*/ 901700 w 1587500"/>
                <a:gd name="connsiteY2" fmla="*/ 1092200 h 1156493"/>
                <a:gd name="connsiteX3" fmla="*/ 0 w 1587500"/>
                <a:gd name="connsiteY3" fmla="*/ 1155700 h 115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7500" h="1156493">
                  <a:moveTo>
                    <a:pt x="1587500" y="0"/>
                  </a:moveTo>
                  <a:cubicBezTo>
                    <a:pt x="1524000" y="258233"/>
                    <a:pt x="1460500" y="516467"/>
                    <a:pt x="1346200" y="698500"/>
                  </a:cubicBezTo>
                  <a:cubicBezTo>
                    <a:pt x="1231900" y="880533"/>
                    <a:pt x="1126067" y="1016000"/>
                    <a:pt x="901700" y="1092200"/>
                  </a:cubicBezTo>
                  <a:cubicBezTo>
                    <a:pt x="677333" y="1168400"/>
                    <a:pt x="0" y="1155700"/>
                    <a:pt x="0" y="1155700"/>
                  </a:cubicBezTo>
                </a:path>
              </a:pathLst>
            </a:custGeom>
            <a:noFill/>
            <a:ln>
              <a:solidFill>
                <a:srgbClr val="8299A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Oval 47"/>
            <p:cNvSpPr>
              <a:spLocks noChangeArrowheads="1"/>
            </p:cNvSpPr>
            <p:nvPr/>
          </p:nvSpPr>
          <p:spPr bwMode="auto">
            <a:xfrm>
              <a:off x="2898261" y="3135285"/>
              <a:ext cx="373410" cy="3731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Freeform 122"/>
            <p:cNvSpPr/>
            <p:nvPr/>
          </p:nvSpPr>
          <p:spPr bwMode="auto">
            <a:xfrm>
              <a:off x="2982477" y="3217856"/>
              <a:ext cx="206567" cy="206427"/>
            </a:xfrm>
            <a:custGeom>
              <a:avLst/>
              <a:gdLst>
                <a:gd name="T0" fmla="*/ 526677 w 290"/>
                <a:gd name="T1" fmla="*/ 355704 h 290"/>
                <a:gd name="T2" fmla="*/ 426451 w 290"/>
                <a:gd name="T3" fmla="*/ 365530 h 290"/>
                <a:gd name="T4" fmla="*/ 312469 w 290"/>
                <a:gd name="T5" fmla="*/ 249583 h 290"/>
                <a:gd name="T6" fmla="*/ 564016 w 290"/>
                <a:gd name="T7" fmla="*/ 98261 h 290"/>
                <a:gd name="T8" fmla="*/ 520782 w 290"/>
                <a:gd name="T9" fmla="*/ 55026 h 290"/>
                <a:gd name="T10" fmla="*/ 198487 w 290"/>
                <a:gd name="T11" fmla="*/ 137565 h 290"/>
                <a:gd name="T12" fmla="*/ 80574 w 290"/>
                <a:gd name="T13" fmla="*/ 17687 h 290"/>
                <a:gd name="T14" fmla="*/ 17687 w 290"/>
                <a:gd name="T15" fmla="*/ 17687 h 290"/>
                <a:gd name="T16" fmla="*/ 17687 w 290"/>
                <a:gd name="T17" fmla="*/ 80574 h 290"/>
                <a:gd name="T18" fmla="*/ 137565 w 290"/>
                <a:gd name="T19" fmla="*/ 198487 h 290"/>
                <a:gd name="T20" fmla="*/ 55026 w 290"/>
                <a:gd name="T21" fmla="*/ 520783 h 290"/>
                <a:gd name="T22" fmla="*/ 98261 w 290"/>
                <a:gd name="T23" fmla="*/ 564017 h 290"/>
                <a:gd name="T24" fmla="*/ 249582 w 290"/>
                <a:gd name="T25" fmla="*/ 312470 h 290"/>
                <a:gd name="T26" fmla="*/ 363565 w 290"/>
                <a:gd name="T27" fmla="*/ 426452 h 290"/>
                <a:gd name="T28" fmla="*/ 355704 w 290"/>
                <a:gd name="T29" fmla="*/ 528643 h 290"/>
                <a:gd name="T30" fmla="*/ 398938 w 290"/>
                <a:gd name="T31" fmla="*/ 569913 h 290"/>
                <a:gd name="T32" fmla="*/ 459860 w 290"/>
                <a:gd name="T33" fmla="*/ 459861 h 290"/>
                <a:gd name="T34" fmla="*/ 569912 w 290"/>
                <a:gd name="T35" fmla="*/ 398939 h 290"/>
                <a:gd name="T36" fmla="*/ 526677 w 290"/>
                <a:gd name="T37" fmla="*/ 355704 h 2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125" name="组合 29"/>
          <p:cNvGrpSpPr/>
          <p:nvPr userDrawn="1"/>
        </p:nvGrpSpPr>
        <p:grpSpPr>
          <a:xfrm>
            <a:off x="4814888" y="1462088"/>
            <a:ext cx="1792287" cy="1476375"/>
            <a:chOff x="4780862" y="2473127"/>
            <a:chExt cx="1793122" cy="1476749"/>
          </a:xfrm>
        </p:grpSpPr>
        <p:sp>
          <p:nvSpPr>
            <p:cNvPr id="31" name="矩形 30"/>
            <p:cNvSpPr/>
            <p:nvPr/>
          </p:nvSpPr>
          <p:spPr>
            <a:xfrm rot="2700000">
              <a:off x="5946529" y="3322421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任意多边形 53"/>
            <p:cNvSpPr/>
            <p:nvPr/>
          </p:nvSpPr>
          <p:spPr>
            <a:xfrm>
              <a:off x="4780862" y="2473127"/>
              <a:ext cx="1181650" cy="819358"/>
            </a:xfrm>
            <a:custGeom>
              <a:avLst/>
              <a:gdLst>
                <a:gd name="connsiteX0" fmla="*/ 0 w 1574800"/>
                <a:gd name="connsiteY0" fmla="*/ 0 h 1092200"/>
                <a:gd name="connsiteX1" fmla="*/ 114300 w 1574800"/>
                <a:gd name="connsiteY1" fmla="*/ 495300 h 1092200"/>
                <a:gd name="connsiteX2" fmla="*/ 342900 w 1574800"/>
                <a:gd name="connsiteY2" fmla="*/ 850900 h 1092200"/>
                <a:gd name="connsiteX3" fmla="*/ 889000 w 1574800"/>
                <a:gd name="connsiteY3" fmla="*/ 1028700 h 1092200"/>
                <a:gd name="connsiteX4" fmla="*/ 1574800 w 1574800"/>
                <a:gd name="connsiteY4" fmla="*/ 1092200 h 109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800" h="1092200">
                  <a:moveTo>
                    <a:pt x="0" y="0"/>
                  </a:moveTo>
                  <a:cubicBezTo>
                    <a:pt x="28575" y="176741"/>
                    <a:pt x="57150" y="353483"/>
                    <a:pt x="114300" y="495300"/>
                  </a:cubicBezTo>
                  <a:cubicBezTo>
                    <a:pt x="171450" y="637117"/>
                    <a:pt x="213783" y="762000"/>
                    <a:pt x="342900" y="850900"/>
                  </a:cubicBezTo>
                  <a:cubicBezTo>
                    <a:pt x="472017" y="939800"/>
                    <a:pt x="683683" y="988483"/>
                    <a:pt x="889000" y="1028700"/>
                  </a:cubicBezTo>
                  <a:cubicBezTo>
                    <a:pt x="1094317" y="1068917"/>
                    <a:pt x="1420283" y="1079500"/>
                    <a:pt x="1574800" y="1092200"/>
                  </a:cubicBezTo>
                </a:path>
              </a:pathLst>
            </a:custGeom>
            <a:noFill/>
            <a:ln>
              <a:solidFill>
                <a:srgbClr val="8299A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166" name="组合 32"/>
            <p:cNvGrpSpPr/>
            <p:nvPr/>
          </p:nvGrpSpPr>
          <p:grpSpPr>
            <a:xfrm>
              <a:off x="5871754" y="3134634"/>
              <a:ext cx="373987" cy="373626"/>
              <a:chOff x="5281342" y="2932112"/>
              <a:chExt cx="1643063" cy="1641475"/>
            </a:xfrm>
          </p:grpSpPr>
          <p:sp>
            <p:nvSpPr>
              <p:cNvPr id="34" name="Oval 47"/>
              <p:cNvSpPr>
                <a:spLocks noChangeArrowheads="1"/>
              </p:cNvSpPr>
              <p:nvPr/>
            </p:nvSpPr>
            <p:spPr bwMode="auto">
              <a:xfrm>
                <a:off x="5282344" y="2934960"/>
                <a:ext cx="1639766" cy="163941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122"/>
              <p:cNvSpPr/>
              <p:nvPr/>
            </p:nvSpPr>
            <p:spPr bwMode="auto">
              <a:xfrm>
                <a:off x="5652166" y="3304702"/>
                <a:ext cx="900124" cy="899933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126" name="组合 35"/>
          <p:cNvGrpSpPr/>
          <p:nvPr userDrawn="1"/>
        </p:nvGrpSpPr>
        <p:grpSpPr>
          <a:xfrm>
            <a:off x="4695825" y="1625600"/>
            <a:ext cx="1233488" cy="2274888"/>
            <a:chOff x="4637987" y="2530277"/>
            <a:chExt cx="1233586" cy="2275057"/>
          </a:xfrm>
        </p:grpSpPr>
        <p:sp>
          <p:nvSpPr>
            <p:cNvPr id="37" name="矩形 36"/>
            <p:cNvSpPr/>
            <p:nvPr/>
          </p:nvSpPr>
          <p:spPr>
            <a:xfrm rot="2700000">
              <a:off x="5244118" y="4177879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" name="任意多边形 44"/>
            <p:cNvSpPr/>
            <p:nvPr/>
          </p:nvSpPr>
          <p:spPr>
            <a:xfrm>
              <a:off x="4637987" y="2530277"/>
              <a:ext cx="657277" cy="1663824"/>
            </a:xfrm>
            <a:custGeom>
              <a:avLst/>
              <a:gdLst>
                <a:gd name="connsiteX0" fmla="*/ 0 w 876300"/>
                <a:gd name="connsiteY0" fmla="*/ 0 h 2218039"/>
                <a:gd name="connsiteX1" fmla="*/ 50800 w 876300"/>
                <a:gd name="connsiteY1" fmla="*/ 1320800 h 2218039"/>
                <a:gd name="connsiteX2" fmla="*/ 228600 w 876300"/>
                <a:gd name="connsiteY2" fmla="*/ 1854200 h 2218039"/>
                <a:gd name="connsiteX3" fmla="*/ 558800 w 876300"/>
                <a:gd name="connsiteY3" fmla="*/ 2171700 h 2218039"/>
                <a:gd name="connsiteX4" fmla="*/ 876300 w 876300"/>
                <a:gd name="connsiteY4" fmla="*/ 2209800 h 221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300" h="2218039">
                  <a:moveTo>
                    <a:pt x="0" y="0"/>
                  </a:moveTo>
                  <a:cubicBezTo>
                    <a:pt x="6350" y="505883"/>
                    <a:pt x="12700" y="1011767"/>
                    <a:pt x="50800" y="1320800"/>
                  </a:cubicBezTo>
                  <a:cubicBezTo>
                    <a:pt x="88900" y="1629833"/>
                    <a:pt x="143933" y="1712383"/>
                    <a:pt x="228600" y="1854200"/>
                  </a:cubicBezTo>
                  <a:cubicBezTo>
                    <a:pt x="313267" y="1996017"/>
                    <a:pt x="450850" y="2112433"/>
                    <a:pt x="558800" y="2171700"/>
                  </a:cubicBezTo>
                  <a:cubicBezTo>
                    <a:pt x="666750" y="2230967"/>
                    <a:pt x="771525" y="2220383"/>
                    <a:pt x="876300" y="2209800"/>
                  </a:cubicBezTo>
                </a:path>
              </a:pathLst>
            </a:custGeom>
            <a:noFill/>
            <a:ln>
              <a:solidFill>
                <a:srgbClr val="8299A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159" name="组合 38"/>
            <p:cNvGrpSpPr/>
            <p:nvPr/>
          </p:nvGrpSpPr>
          <p:grpSpPr>
            <a:xfrm>
              <a:off x="5168578" y="3991289"/>
              <a:ext cx="373987" cy="373626"/>
              <a:chOff x="5281342" y="2932112"/>
              <a:chExt cx="1643063" cy="1641475"/>
            </a:xfrm>
          </p:grpSpPr>
          <p:sp>
            <p:nvSpPr>
              <p:cNvPr id="40" name="Oval 47"/>
              <p:cNvSpPr>
                <a:spLocks noChangeArrowheads="1"/>
              </p:cNvSpPr>
              <p:nvPr/>
            </p:nvSpPr>
            <p:spPr bwMode="auto">
              <a:xfrm>
                <a:off x="5279918" y="2930341"/>
                <a:ext cx="1646108" cy="164609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Freeform 122"/>
              <p:cNvSpPr/>
              <p:nvPr/>
            </p:nvSpPr>
            <p:spPr bwMode="auto">
              <a:xfrm>
                <a:off x="5649597" y="3300018"/>
                <a:ext cx="906754" cy="906748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127" name="组合 41"/>
          <p:cNvGrpSpPr/>
          <p:nvPr userDrawn="1"/>
        </p:nvGrpSpPr>
        <p:grpSpPr>
          <a:xfrm>
            <a:off x="3535363" y="1600200"/>
            <a:ext cx="950912" cy="2284413"/>
            <a:chOff x="3601436" y="2520752"/>
            <a:chExt cx="950826" cy="2284582"/>
          </a:xfrm>
        </p:grpSpPr>
        <p:sp>
          <p:nvSpPr>
            <p:cNvPr id="43" name="矩形 42"/>
            <p:cNvSpPr/>
            <p:nvPr/>
          </p:nvSpPr>
          <p:spPr>
            <a:xfrm rot="2700000">
              <a:off x="3684293" y="4177879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3980814" y="2520752"/>
              <a:ext cx="571448" cy="1657473"/>
            </a:xfrm>
            <a:custGeom>
              <a:avLst/>
              <a:gdLst>
                <a:gd name="connsiteX0" fmla="*/ 762000 w 762000"/>
                <a:gd name="connsiteY0" fmla="*/ 0 h 2209800"/>
                <a:gd name="connsiteX1" fmla="*/ 711200 w 762000"/>
                <a:gd name="connsiteY1" fmla="*/ 1066800 h 2209800"/>
                <a:gd name="connsiteX2" fmla="*/ 533400 w 762000"/>
                <a:gd name="connsiteY2" fmla="*/ 1841500 h 2209800"/>
                <a:gd name="connsiteX3" fmla="*/ 0 w 762000"/>
                <a:gd name="connsiteY3" fmla="*/ 2209800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209800">
                  <a:moveTo>
                    <a:pt x="762000" y="0"/>
                  </a:moveTo>
                  <a:cubicBezTo>
                    <a:pt x="755650" y="379942"/>
                    <a:pt x="749300" y="759884"/>
                    <a:pt x="711200" y="1066800"/>
                  </a:cubicBezTo>
                  <a:cubicBezTo>
                    <a:pt x="673100" y="1373716"/>
                    <a:pt x="651933" y="1651000"/>
                    <a:pt x="533400" y="1841500"/>
                  </a:cubicBezTo>
                  <a:cubicBezTo>
                    <a:pt x="414867" y="2032000"/>
                    <a:pt x="169333" y="2178050"/>
                    <a:pt x="0" y="2209800"/>
                  </a:cubicBezTo>
                </a:path>
              </a:pathLst>
            </a:custGeom>
            <a:noFill/>
            <a:ln>
              <a:solidFill>
                <a:srgbClr val="8299A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152" name="组合 44"/>
            <p:cNvGrpSpPr/>
            <p:nvPr/>
          </p:nvGrpSpPr>
          <p:grpSpPr>
            <a:xfrm>
              <a:off x="3601436" y="3991289"/>
              <a:ext cx="373987" cy="373626"/>
              <a:chOff x="5281342" y="2932112"/>
              <a:chExt cx="1643063" cy="1641475"/>
            </a:xfrm>
          </p:grpSpPr>
          <p:sp>
            <p:nvSpPr>
              <p:cNvPr id="46" name="Oval 47"/>
              <p:cNvSpPr>
                <a:spLocks noChangeArrowheads="1"/>
              </p:cNvSpPr>
              <p:nvPr/>
            </p:nvSpPr>
            <p:spPr bwMode="auto">
              <a:xfrm>
                <a:off x="5281342" y="2930341"/>
                <a:ext cx="1645826" cy="164609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 122"/>
              <p:cNvSpPr/>
              <p:nvPr/>
            </p:nvSpPr>
            <p:spPr bwMode="auto">
              <a:xfrm>
                <a:off x="5650953" y="3300018"/>
                <a:ext cx="906599" cy="906748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48" name="直接连接符 47"/>
          <p:cNvCxnSpPr/>
          <p:nvPr/>
        </p:nvCxnSpPr>
        <p:spPr>
          <a:xfrm>
            <a:off x="4572000" y="2016125"/>
            <a:ext cx="0" cy="1816100"/>
          </a:xfrm>
          <a:prstGeom prst="line">
            <a:avLst/>
          </a:prstGeom>
          <a:ln w="28575">
            <a:solidFill>
              <a:srgbClr val="8299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9" name="组合 48"/>
          <p:cNvGrpSpPr/>
          <p:nvPr userDrawn="1"/>
        </p:nvGrpSpPr>
        <p:grpSpPr>
          <a:xfrm>
            <a:off x="4178300" y="700088"/>
            <a:ext cx="1393825" cy="2414587"/>
            <a:chOff x="4178872" y="844352"/>
            <a:chExt cx="1394007" cy="2415078"/>
          </a:xfrm>
        </p:grpSpPr>
        <p:sp>
          <p:nvSpPr>
            <p:cNvPr id="50" name="矩形 64"/>
            <p:cNvSpPr/>
            <p:nvPr/>
          </p:nvSpPr>
          <p:spPr>
            <a:xfrm rot="2700000">
              <a:off x="3799901" y="1486452"/>
              <a:ext cx="2322786" cy="1223170"/>
            </a:xfrm>
            <a:custGeom>
              <a:avLst/>
              <a:gdLst>
                <a:gd name="connsiteX0" fmla="*/ 0 w 5036457"/>
                <a:gd name="connsiteY0" fmla="*/ 0 h 1617697"/>
                <a:gd name="connsiteX1" fmla="*/ 5036457 w 5036457"/>
                <a:gd name="connsiteY1" fmla="*/ 0 h 1617697"/>
                <a:gd name="connsiteX2" fmla="*/ 5036457 w 5036457"/>
                <a:gd name="connsiteY2" fmla="*/ 1617697 h 1617697"/>
                <a:gd name="connsiteX3" fmla="*/ 0 w 5036457"/>
                <a:gd name="connsiteY3" fmla="*/ 1617697 h 1617697"/>
                <a:gd name="connsiteX4" fmla="*/ 0 w 5036457"/>
                <a:gd name="connsiteY4" fmla="*/ 0 h 1617697"/>
                <a:gd name="connsiteX0-1" fmla="*/ 0 w 5036457"/>
                <a:gd name="connsiteY0-2" fmla="*/ 0 h 1617697"/>
                <a:gd name="connsiteX1-3" fmla="*/ 5036457 w 5036457"/>
                <a:gd name="connsiteY1-4" fmla="*/ 0 h 1617697"/>
                <a:gd name="connsiteX2-5" fmla="*/ 5036457 w 5036457"/>
                <a:gd name="connsiteY2-6" fmla="*/ 1617697 h 1617697"/>
                <a:gd name="connsiteX3-7" fmla="*/ 923610 w 5036457"/>
                <a:gd name="connsiteY3-8" fmla="*/ 1615312 h 1617697"/>
                <a:gd name="connsiteX4-9" fmla="*/ 0 w 5036457"/>
                <a:gd name="connsiteY4-10" fmla="*/ 1617697 h 1617697"/>
                <a:gd name="connsiteX5" fmla="*/ 0 w 5036457"/>
                <a:gd name="connsiteY5" fmla="*/ 0 h 1617697"/>
                <a:gd name="connsiteX0-11" fmla="*/ 0 w 5036457"/>
                <a:gd name="connsiteY0-12" fmla="*/ 0 h 1617697"/>
                <a:gd name="connsiteX1-13" fmla="*/ 5036457 w 5036457"/>
                <a:gd name="connsiteY1-14" fmla="*/ 0 h 1617697"/>
                <a:gd name="connsiteX2-15" fmla="*/ 5036457 w 5036457"/>
                <a:gd name="connsiteY2-16" fmla="*/ 1617697 h 1617697"/>
                <a:gd name="connsiteX3-17" fmla="*/ 923610 w 5036457"/>
                <a:gd name="connsiteY3-18" fmla="*/ 1615312 h 1617697"/>
                <a:gd name="connsiteX4-19" fmla="*/ 0 w 5036457"/>
                <a:gd name="connsiteY4-20" fmla="*/ 0 h 1617697"/>
                <a:gd name="connsiteX0-21" fmla="*/ 0 w 5036457"/>
                <a:gd name="connsiteY0-22" fmla="*/ 0 h 1617697"/>
                <a:gd name="connsiteX1-23" fmla="*/ 3097048 w 5036457"/>
                <a:gd name="connsiteY1-24" fmla="*/ 2762 h 1617697"/>
                <a:gd name="connsiteX2-25" fmla="*/ 5036457 w 5036457"/>
                <a:gd name="connsiteY2-26" fmla="*/ 0 h 1617697"/>
                <a:gd name="connsiteX3-27" fmla="*/ 5036457 w 5036457"/>
                <a:gd name="connsiteY3-28" fmla="*/ 1617697 h 1617697"/>
                <a:gd name="connsiteX4-29" fmla="*/ 923610 w 5036457"/>
                <a:gd name="connsiteY4-30" fmla="*/ 1615312 h 1617697"/>
                <a:gd name="connsiteX5-31" fmla="*/ 0 w 5036457"/>
                <a:gd name="connsiteY5-32" fmla="*/ 0 h 1617697"/>
                <a:gd name="connsiteX0-33" fmla="*/ 0 w 5036457"/>
                <a:gd name="connsiteY0-34" fmla="*/ 0 h 1630893"/>
                <a:gd name="connsiteX1-35" fmla="*/ 3097048 w 5036457"/>
                <a:gd name="connsiteY1-36" fmla="*/ 2762 h 1630893"/>
                <a:gd name="connsiteX2-37" fmla="*/ 5036457 w 5036457"/>
                <a:gd name="connsiteY2-38" fmla="*/ 0 h 1630893"/>
                <a:gd name="connsiteX3-39" fmla="*/ 5036457 w 5036457"/>
                <a:gd name="connsiteY3-40" fmla="*/ 1617697 h 1630893"/>
                <a:gd name="connsiteX4-41" fmla="*/ 2902296 w 5036457"/>
                <a:gd name="connsiteY4-42" fmla="*/ 1630893 h 1630893"/>
                <a:gd name="connsiteX5-43" fmla="*/ 923610 w 5036457"/>
                <a:gd name="connsiteY5-44" fmla="*/ 1615312 h 1630893"/>
                <a:gd name="connsiteX6" fmla="*/ 0 w 5036457"/>
                <a:gd name="connsiteY6" fmla="*/ 0 h 1630893"/>
                <a:gd name="connsiteX0-45" fmla="*/ 0 w 5036457"/>
                <a:gd name="connsiteY0-46" fmla="*/ 0 h 1630893"/>
                <a:gd name="connsiteX1-47" fmla="*/ 3097048 w 5036457"/>
                <a:gd name="connsiteY1-48" fmla="*/ 2762 h 1630893"/>
                <a:gd name="connsiteX2-49" fmla="*/ 5036457 w 5036457"/>
                <a:gd name="connsiteY2-50" fmla="*/ 1617697 h 1630893"/>
                <a:gd name="connsiteX3-51" fmla="*/ 2902296 w 5036457"/>
                <a:gd name="connsiteY3-52" fmla="*/ 1630893 h 1630893"/>
                <a:gd name="connsiteX4-53" fmla="*/ 923610 w 5036457"/>
                <a:gd name="connsiteY4-54" fmla="*/ 1615312 h 1630893"/>
                <a:gd name="connsiteX5-55" fmla="*/ 0 w 5036457"/>
                <a:gd name="connsiteY5-56" fmla="*/ 0 h 1630893"/>
                <a:gd name="connsiteX0-57" fmla="*/ 0 w 3097048"/>
                <a:gd name="connsiteY0-58" fmla="*/ 0 h 1630893"/>
                <a:gd name="connsiteX1-59" fmla="*/ 3097048 w 3097048"/>
                <a:gd name="connsiteY1-60" fmla="*/ 2762 h 1630893"/>
                <a:gd name="connsiteX2-61" fmla="*/ 2902296 w 3097048"/>
                <a:gd name="connsiteY2-62" fmla="*/ 1630893 h 1630893"/>
                <a:gd name="connsiteX3-63" fmla="*/ 923610 w 3097048"/>
                <a:gd name="connsiteY3-64" fmla="*/ 1615312 h 1630893"/>
                <a:gd name="connsiteX4-65" fmla="*/ 0 w 3097048"/>
                <a:gd name="connsiteY4-66" fmla="*/ 0 h 16308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097048" h="1630893">
                  <a:moveTo>
                    <a:pt x="0" y="0"/>
                  </a:moveTo>
                  <a:lnTo>
                    <a:pt x="3097048" y="2762"/>
                  </a:lnTo>
                  <a:lnTo>
                    <a:pt x="2902296" y="1630893"/>
                  </a:lnTo>
                  <a:lnTo>
                    <a:pt x="923610" y="161531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145" name="组合 50"/>
            <p:cNvGrpSpPr/>
            <p:nvPr/>
          </p:nvGrpSpPr>
          <p:grpSpPr>
            <a:xfrm>
              <a:off x="4178872" y="844352"/>
              <a:ext cx="792715" cy="1605044"/>
              <a:chOff x="5571829" y="1410618"/>
              <a:chExt cx="1056954" cy="2140059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5571829" y="1410618"/>
                <a:ext cx="1056954" cy="2140059"/>
                <a:chOff x="5553987" y="1268360"/>
                <a:chExt cx="1659914" cy="3360899"/>
              </a:xfrm>
              <a:solidFill>
                <a:srgbClr val="01D662"/>
              </a:solidFill>
            </p:grpSpPr>
            <p:grpSp>
              <p:nvGrpSpPr>
                <p:cNvPr id="54" name="组合 53"/>
                <p:cNvGrpSpPr/>
                <p:nvPr/>
              </p:nvGrpSpPr>
              <p:grpSpPr>
                <a:xfrm>
                  <a:off x="5553987" y="1268360"/>
                  <a:ext cx="1659914" cy="3360899"/>
                  <a:chOff x="4580392" y="-190953"/>
                  <a:chExt cx="3400425" cy="6884988"/>
                </a:xfrm>
                <a:grpFill/>
              </p:grpSpPr>
              <p:sp>
                <p:nvSpPr>
                  <p:cNvPr id="56" name="Freeform 5"/>
                  <p:cNvSpPr/>
                  <p:nvPr/>
                </p:nvSpPr>
                <p:spPr bwMode="auto">
                  <a:xfrm>
                    <a:off x="5780542" y="5008110"/>
                    <a:ext cx="244475" cy="941388"/>
                  </a:xfrm>
                  <a:custGeom>
                    <a:avLst/>
                    <a:gdLst>
                      <a:gd name="T0" fmla="*/ 32 w 65"/>
                      <a:gd name="T1" fmla="*/ 0 h 251"/>
                      <a:gd name="T2" fmla="*/ 0 w 65"/>
                      <a:gd name="T3" fmla="*/ 33 h 251"/>
                      <a:gd name="T4" fmla="*/ 32 w 65"/>
                      <a:gd name="T5" fmla="*/ 251 h 251"/>
                      <a:gd name="T6" fmla="*/ 65 w 65"/>
                      <a:gd name="T7" fmla="*/ 33 h 251"/>
                      <a:gd name="T8" fmla="*/ 32 w 65"/>
                      <a:gd name="T9" fmla="*/ 0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251">
                        <a:moveTo>
                          <a:pt x="32" y="0"/>
                        </a:moveTo>
                        <a:cubicBezTo>
                          <a:pt x="14" y="0"/>
                          <a:pt x="0" y="15"/>
                          <a:pt x="0" y="33"/>
                        </a:cubicBezTo>
                        <a:cubicBezTo>
                          <a:pt x="0" y="51"/>
                          <a:pt x="32" y="251"/>
                          <a:pt x="32" y="251"/>
                        </a:cubicBezTo>
                        <a:cubicBezTo>
                          <a:pt x="32" y="251"/>
                          <a:pt x="65" y="51"/>
                          <a:pt x="65" y="33"/>
                        </a:cubicBezTo>
                        <a:cubicBezTo>
                          <a:pt x="65" y="15"/>
                          <a:pt x="50" y="0"/>
                          <a:pt x="32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7" name="Freeform 6"/>
                  <p:cNvSpPr/>
                  <p:nvPr/>
                </p:nvSpPr>
                <p:spPr bwMode="auto">
                  <a:xfrm>
                    <a:off x="6152017" y="5751060"/>
                    <a:ext cx="244475" cy="942975"/>
                  </a:xfrm>
                  <a:custGeom>
                    <a:avLst/>
                    <a:gdLst>
                      <a:gd name="T0" fmla="*/ 33 w 65"/>
                      <a:gd name="T1" fmla="*/ 0 h 251"/>
                      <a:gd name="T2" fmla="*/ 0 w 65"/>
                      <a:gd name="T3" fmla="*/ 33 h 251"/>
                      <a:gd name="T4" fmla="*/ 33 w 65"/>
                      <a:gd name="T5" fmla="*/ 251 h 251"/>
                      <a:gd name="T6" fmla="*/ 65 w 65"/>
                      <a:gd name="T7" fmla="*/ 33 h 251"/>
                      <a:gd name="T8" fmla="*/ 33 w 65"/>
                      <a:gd name="T9" fmla="*/ 0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251">
                        <a:moveTo>
                          <a:pt x="33" y="0"/>
                        </a:moveTo>
                        <a:cubicBezTo>
                          <a:pt x="15" y="0"/>
                          <a:pt x="0" y="15"/>
                          <a:pt x="0" y="33"/>
                        </a:cubicBezTo>
                        <a:cubicBezTo>
                          <a:pt x="0" y="51"/>
                          <a:pt x="33" y="251"/>
                          <a:pt x="33" y="251"/>
                        </a:cubicBezTo>
                        <a:cubicBezTo>
                          <a:pt x="33" y="251"/>
                          <a:pt x="65" y="51"/>
                          <a:pt x="65" y="33"/>
                        </a:cubicBezTo>
                        <a:cubicBezTo>
                          <a:pt x="65" y="15"/>
                          <a:pt x="51" y="0"/>
                          <a:pt x="33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8" name="Freeform 7"/>
                  <p:cNvSpPr/>
                  <p:nvPr/>
                </p:nvSpPr>
                <p:spPr bwMode="auto">
                  <a:xfrm>
                    <a:off x="6544130" y="5131935"/>
                    <a:ext cx="244475" cy="938213"/>
                  </a:xfrm>
                  <a:custGeom>
                    <a:avLst/>
                    <a:gdLst>
                      <a:gd name="T0" fmla="*/ 33 w 65"/>
                      <a:gd name="T1" fmla="*/ 0 h 250"/>
                      <a:gd name="T2" fmla="*/ 0 w 65"/>
                      <a:gd name="T3" fmla="*/ 32 h 250"/>
                      <a:gd name="T4" fmla="*/ 33 w 65"/>
                      <a:gd name="T5" fmla="*/ 250 h 250"/>
                      <a:gd name="T6" fmla="*/ 65 w 65"/>
                      <a:gd name="T7" fmla="*/ 32 h 250"/>
                      <a:gd name="T8" fmla="*/ 33 w 65"/>
                      <a:gd name="T9" fmla="*/ 0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250">
                        <a:moveTo>
                          <a:pt x="33" y="0"/>
                        </a:moveTo>
                        <a:cubicBezTo>
                          <a:pt x="15" y="0"/>
                          <a:pt x="0" y="14"/>
                          <a:pt x="0" y="32"/>
                        </a:cubicBezTo>
                        <a:cubicBezTo>
                          <a:pt x="0" y="50"/>
                          <a:pt x="33" y="250"/>
                          <a:pt x="33" y="250"/>
                        </a:cubicBezTo>
                        <a:cubicBezTo>
                          <a:pt x="33" y="250"/>
                          <a:pt x="65" y="50"/>
                          <a:pt x="65" y="32"/>
                        </a:cubicBezTo>
                        <a:cubicBezTo>
                          <a:pt x="65" y="14"/>
                          <a:pt x="51" y="0"/>
                          <a:pt x="33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" name="Freeform 10"/>
                  <p:cNvSpPr/>
                  <p:nvPr/>
                </p:nvSpPr>
                <p:spPr bwMode="auto">
                  <a:xfrm>
                    <a:off x="4580392" y="3268210"/>
                    <a:ext cx="3400425" cy="2314575"/>
                  </a:xfrm>
                  <a:custGeom>
                    <a:avLst/>
                    <a:gdLst>
                      <a:gd name="T0" fmla="*/ 452 w 904"/>
                      <a:gd name="T1" fmla="*/ 329 h 616"/>
                      <a:gd name="T2" fmla="*/ 873 w 904"/>
                      <a:gd name="T3" fmla="*/ 616 h 616"/>
                      <a:gd name="T4" fmla="*/ 904 w 904"/>
                      <a:gd name="T5" fmla="*/ 452 h 616"/>
                      <a:gd name="T6" fmla="*/ 452 w 904"/>
                      <a:gd name="T7" fmla="*/ 0 h 616"/>
                      <a:gd name="T8" fmla="*/ 0 w 904"/>
                      <a:gd name="T9" fmla="*/ 452 h 616"/>
                      <a:gd name="T10" fmla="*/ 31 w 904"/>
                      <a:gd name="T11" fmla="*/ 616 h 616"/>
                      <a:gd name="T12" fmla="*/ 452 w 904"/>
                      <a:gd name="T13" fmla="*/ 329 h 6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04" h="616">
                        <a:moveTo>
                          <a:pt x="452" y="329"/>
                        </a:moveTo>
                        <a:cubicBezTo>
                          <a:pt x="644" y="329"/>
                          <a:pt x="807" y="448"/>
                          <a:pt x="873" y="616"/>
                        </a:cubicBezTo>
                        <a:cubicBezTo>
                          <a:pt x="893" y="566"/>
                          <a:pt x="904" y="510"/>
                          <a:pt x="904" y="452"/>
                        </a:cubicBezTo>
                        <a:cubicBezTo>
                          <a:pt x="904" y="203"/>
                          <a:pt x="702" y="0"/>
                          <a:pt x="452" y="0"/>
                        </a:cubicBezTo>
                        <a:cubicBezTo>
                          <a:pt x="203" y="0"/>
                          <a:pt x="0" y="203"/>
                          <a:pt x="0" y="452"/>
                        </a:cubicBezTo>
                        <a:cubicBezTo>
                          <a:pt x="0" y="510"/>
                          <a:pt x="11" y="566"/>
                          <a:pt x="31" y="616"/>
                        </a:cubicBezTo>
                        <a:cubicBezTo>
                          <a:pt x="97" y="448"/>
                          <a:pt x="260" y="329"/>
                          <a:pt x="452" y="32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Freeform 12"/>
                  <p:cNvSpPr/>
                  <p:nvPr/>
                </p:nvSpPr>
                <p:spPr bwMode="auto">
                  <a:xfrm>
                    <a:off x="5231267" y="-190953"/>
                    <a:ext cx="2098675" cy="5006975"/>
                  </a:xfrm>
                  <a:custGeom>
                    <a:avLst/>
                    <a:gdLst>
                      <a:gd name="T0" fmla="*/ 279 w 558"/>
                      <a:gd name="T1" fmla="*/ 1309 h 1333"/>
                      <a:gd name="T2" fmla="*/ 438 w 558"/>
                      <a:gd name="T3" fmla="*/ 1333 h 1333"/>
                      <a:gd name="T4" fmla="*/ 558 w 558"/>
                      <a:gd name="T5" fmla="*/ 774 h 1333"/>
                      <a:gd name="T6" fmla="*/ 279 w 558"/>
                      <a:gd name="T7" fmla="*/ 0 h 1333"/>
                      <a:gd name="T8" fmla="*/ 0 w 558"/>
                      <a:gd name="T9" fmla="*/ 774 h 1333"/>
                      <a:gd name="T10" fmla="*/ 120 w 558"/>
                      <a:gd name="T11" fmla="*/ 1333 h 1333"/>
                      <a:gd name="T12" fmla="*/ 279 w 558"/>
                      <a:gd name="T13" fmla="*/ 1309 h 13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58" h="1333">
                        <a:moveTo>
                          <a:pt x="279" y="1309"/>
                        </a:moveTo>
                        <a:cubicBezTo>
                          <a:pt x="335" y="1309"/>
                          <a:pt x="388" y="1317"/>
                          <a:pt x="438" y="1333"/>
                        </a:cubicBezTo>
                        <a:cubicBezTo>
                          <a:pt x="513" y="1182"/>
                          <a:pt x="558" y="987"/>
                          <a:pt x="558" y="774"/>
                        </a:cubicBezTo>
                        <a:cubicBezTo>
                          <a:pt x="558" y="436"/>
                          <a:pt x="445" y="143"/>
                          <a:pt x="279" y="0"/>
                        </a:cubicBezTo>
                        <a:cubicBezTo>
                          <a:pt x="113" y="143"/>
                          <a:pt x="0" y="436"/>
                          <a:pt x="0" y="774"/>
                        </a:cubicBezTo>
                        <a:cubicBezTo>
                          <a:pt x="0" y="987"/>
                          <a:pt x="45" y="1182"/>
                          <a:pt x="120" y="1333"/>
                        </a:cubicBezTo>
                        <a:cubicBezTo>
                          <a:pt x="170" y="1317"/>
                          <a:pt x="223" y="1309"/>
                          <a:pt x="279" y="1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lIns="68580" tIns="34290" rIns="68580" bIns="3429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3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55" name="Freeform 12"/>
                <p:cNvSpPr/>
                <p:nvPr/>
              </p:nvSpPr>
              <p:spPr bwMode="auto">
                <a:xfrm>
                  <a:off x="5871711" y="1268360"/>
                  <a:ext cx="1024466" cy="2444149"/>
                </a:xfrm>
                <a:custGeom>
                  <a:avLst/>
                  <a:gdLst>
                    <a:gd name="T0" fmla="*/ 279 w 558"/>
                    <a:gd name="T1" fmla="*/ 1309 h 1333"/>
                    <a:gd name="T2" fmla="*/ 438 w 558"/>
                    <a:gd name="T3" fmla="*/ 1333 h 1333"/>
                    <a:gd name="T4" fmla="*/ 558 w 558"/>
                    <a:gd name="T5" fmla="*/ 774 h 1333"/>
                    <a:gd name="T6" fmla="*/ 279 w 558"/>
                    <a:gd name="T7" fmla="*/ 0 h 1333"/>
                    <a:gd name="T8" fmla="*/ 0 w 558"/>
                    <a:gd name="T9" fmla="*/ 774 h 1333"/>
                    <a:gd name="T10" fmla="*/ 120 w 558"/>
                    <a:gd name="T11" fmla="*/ 1333 h 1333"/>
                    <a:gd name="T12" fmla="*/ 279 w 558"/>
                    <a:gd name="T13" fmla="*/ 1309 h 1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8" h="1333">
                      <a:moveTo>
                        <a:pt x="279" y="1309"/>
                      </a:moveTo>
                      <a:cubicBezTo>
                        <a:pt x="335" y="1309"/>
                        <a:pt x="388" y="1317"/>
                        <a:pt x="438" y="1333"/>
                      </a:cubicBezTo>
                      <a:cubicBezTo>
                        <a:pt x="513" y="1182"/>
                        <a:pt x="558" y="987"/>
                        <a:pt x="558" y="774"/>
                      </a:cubicBezTo>
                      <a:cubicBezTo>
                        <a:pt x="558" y="436"/>
                        <a:pt x="445" y="143"/>
                        <a:pt x="279" y="0"/>
                      </a:cubicBezTo>
                      <a:cubicBezTo>
                        <a:pt x="113" y="143"/>
                        <a:pt x="0" y="436"/>
                        <a:pt x="0" y="774"/>
                      </a:cubicBezTo>
                      <a:cubicBezTo>
                        <a:pt x="0" y="987"/>
                        <a:pt x="45" y="1182"/>
                        <a:pt x="120" y="1333"/>
                      </a:cubicBezTo>
                      <a:cubicBezTo>
                        <a:pt x="170" y="1317"/>
                        <a:pt x="223" y="1309"/>
                        <a:pt x="279" y="13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>
                <a:off x="5999451" y="1677372"/>
                <a:ext cx="201110" cy="203241"/>
              </a:xfrm>
              <a:prstGeom prst="ellipse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130" name="组合 60"/>
          <p:cNvGrpSpPr/>
          <p:nvPr userDrawn="1"/>
        </p:nvGrpSpPr>
        <p:grpSpPr>
          <a:xfrm>
            <a:off x="4392613" y="3797300"/>
            <a:ext cx="701675" cy="812800"/>
            <a:chOff x="5168578" y="3991289"/>
            <a:chExt cx="702995" cy="814045"/>
          </a:xfrm>
        </p:grpSpPr>
        <p:sp>
          <p:nvSpPr>
            <p:cNvPr id="62" name="矩形 61"/>
            <p:cNvSpPr/>
            <p:nvPr/>
          </p:nvSpPr>
          <p:spPr>
            <a:xfrm rot="2700000">
              <a:off x="5244118" y="4177879"/>
              <a:ext cx="738233" cy="51667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139" name="组合 62"/>
            <p:cNvGrpSpPr/>
            <p:nvPr/>
          </p:nvGrpSpPr>
          <p:grpSpPr>
            <a:xfrm>
              <a:off x="5168578" y="3991289"/>
              <a:ext cx="373987" cy="373626"/>
              <a:chOff x="5281342" y="2932112"/>
              <a:chExt cx="1643063" cy="1641475"/>
            </a:xfrm>
          </p:grpSpPr>
          <p:sp>
            <p:nvSpPr>
              <p:cNvPr id="64" name="Oval 47"/>
              <p:cNvSpPr>
                <a:spLocks noChangeArrowheads="1"/>
              </p:cNvSpPr>
              <p:nvPr/>
            </p:nvSpPr>
            <p:spPr bwMode="auto">
              <a:xfrm>
                <a:off x="5281342" y="2932112"/>
                <a:ext cx="1642081" cy="16415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Freeform 122"/>
              <p:cNvSpPr/>
              <p:nvPr/>
            </p:nvSpPr>
            <p:spPr bwMode="auto">
              <a:xfrm>
                <a:off x="5651682" y="3302327"/>
                <a:ext cx="901401" cy="901081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文本框 38"/>
          <p:cNvSpPr txBox="1">
            <a:spLocks noChangeArrowheads="1"/>
          </p:cNvSpPr>
          <p:nvPr/>
        </p:nvSpPr>
        <p:spPr bwMode="auto">
          <a:xfrm>
            <a:off x="2673350" y="255588"/>
            <a:ext cx="25066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34" tIns="48217" rIns="96434" bIns="48217">
            <a:spAutoFit/>
          </a:bodyPr>
          <a:lstStyle>
            <a:lvl1pPr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1pPr>
            <a:lvl2pPr marL="742950" indent="-28575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2pPr>
            <a:lvl3pPr marL="11430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3pPr>
            <a:lvl4pPr marL="16002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4pPr>
            <a:lvl5pPr marL="20574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5pPr>
            <a:lvl6pPr marL="25146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6pPr>
            <a:lvl7pPr marL="29718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7pPr>
            <a:lvl8pPr marL="34290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8pPr>
            <a:lvl9pPr marL="38862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9pPr>
          </a:lstStyle>
          <a:p>
            <a:pPr marL="0" marR="0" lvl="0" indent="0" algn="l" defTabSz="9639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  <a:sym typeface="+mn-lt"/>
              </a:rPr>
              <a:t>（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  <a:sym typeface="+mn-lt"/>
              </a:rPr>
              <a:t>2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  <a:sym typeface="+mn-lt"/>
              </a:rPr>
              <a:t>）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  <a:sym typeface="+mn-lt"/>
              </a:rPr>
              <a:t> 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  <a:sym typeface="+mn-lt"/>
              </a:rPr>
              <a:t>中心经济目标与规划</a:t>
            </a:r>
            <a:endParaRPr kumimoji="0" lang="zh-CN" altLang="en-US" sz="1400" b="1" i="0" u="none" strike="noStrike" kern="120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仓耳玄三01简繁 W01" panose="02020400000000000000" charset="-122"/>
              <a:sym typeface="+mn-lt"/>
            </a:endParaRPr>
          </a:p>
        </p:txBody>
      </p:sp>
      <p:cxnSp>
        <p:nvCxnSpPr>
          <p:cNvPr id="67" name="直接箭头连接符 66"/>
          <p:cNvCxnSpPr/>
          <p:nvPr/>
        </p:nvCxnSpPr>
        <p:spPr>
          <a:xfrm>
            <a:off x="792163" y="592138"/>
            <a:ext cx="5688013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3" name="图片 67"/>
          <p:cNvPicPr>
            <a:picLocks noChangeAspect="1"/>
          </p:cNvPicPr>
          <p:nvPr userDrawn="1"/>
        </p:nvPicPr>
        <p:blipFill>
          <a:blip r:embed="rId3"/>
          <a:srcRect l="2412" t="97939" r="4279" b="-175"/>
          <a:stretch>
            <a:fillRect/>
          </a:stretch>
        </p:blipFill>
        <p:spPr>
          <a:xfrm>
            <a:off x="0" y="4948238"/>
            <a:ext cx="9144000" cy="146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C035AD-995D-4A0E-B779-F0B2674FC38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122016-9B61-43E0-A1B8-8062D2E9C94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/>
          </p:cNvPicPr>
          <p:nvPr userDrawn="1"/>
        </p:nvPicPr>
        <p:blipFill>
          <a:blip r:embed="rId2"/>
          <a:srcRect l="2412" t="97939" r="4279" b="-175"/>
          <a:stretch>
            <a:fillRect/>
          </a:stretch>
        </p:blipFill>
        <p:spPr>
          <a:xfrm>
            <a:off x="0" y="4948238"/>
            <a:ext cx="9144000" cy="146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850"/>
            <a:ext cx="2895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86788" y="4787900"/>
            <a:ext cx="409575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756DB7-5C05-4E3E-8128-BC720602E5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和内容"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6"/>
          <p:cNvPicPr>
            <a:picLocks noChangeAspect="1"/>
          </p:cNvPicPr>
          <p:nvPr userDrawn="1"/>
        </p:nvPicPr>
        <p:blipFill>
          <a:blip r:embed="rId2"/>
          <a:srcRect l="2412" t="97939" r="4279" b="-175"/>
          <a:stretch>
            <a:fillRect/>
          </a:stretch>
        </p:blipFill>
        <p:spPr>
          <a:xfrm>
            <a:off x="0" y="4948238"/>
            <a:ext cx="9144000" cy="1460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171" name="组合 7"/>
          <p:cNvGrpSpPr/>
          <p:nvPr userDrawn="1"/>
        </p:nvGrpSpPr>
        <p:grpSpPr>
          <a:xfrm>
            <a:off x="212725" y="149225"/>
            <a:ext cx="466725" cy="468313"/>
            <a:chOff x="373387" y="2137733"/>
            <a:chExt cx="877193" cy="877193"/>
          </a:xfrm>
        </p:grpSpPr>
        <p:sp>
          <p:nvSpPr>
            <p:cNvPr id="9" name="泪滴形 8"/>
            <p:cNvSpPr/>
            <p:nvPr/>
          </p:nvSpPr>
          <p:spPr>
            <a:xfrm rot="572159">
              <a:off x="373387" y="2137733"/>
              <a:ext cx="877193" cy="87719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0" name="3         _12"/>
            <p:cNvGrpSpPr/>
            <p:nvPr/>
          </p:nvGrpSpPr>
          <p:grpSpPr bwMode="auto">
            <a:xfrm>
              <a:off x="435684" y="2205233"/>
              <a:ext cx="755105" cy="756846"/>
              <a:chOff x="183" y="1395"/>
              <a:chExt cx="867" cy="8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2" name="Freeform 5"/>
              <p:cNvSpPr/>
              <p:nvPr/>
            </p:nvSpPr>
            <p:spPr bwMode="auto">
              <a:xfrm>
                <a:off x="183" y="1395"/>
                <a:ext cx="867" cy="869"/>
              </a:xfrm>
              <a:custGeom>
                <a:avLst/>
                <a:gdLst>
                  <a:gd name="T0" fmla="*/ 0 w 478"/>
                  <a:gd name="T1" fmla="*/ 239 h 478"/>
                  <a:gd name="T2" fmla="*/ 239 w 478"/>
                  <a:gd name="T3" fmla="*/ 478 h 478"/>
                  <a:gd name="T4" fmla="*/ 478 w 478"/>
                  <a:gd name="T5" fmla="*/ 239 h 478"/>
                  <a:gd name="T6" fmla="*/ 239 w 478"/>
                  <a:gd name="T7" fmla="*/ 0 h 478"/>
                  <a:gd name="T8" fmla="*/ 0 w 478"/>
                  <a:gd name="T9" fmla="*/ 239 h 478"/>
                  <a:gd name="T10" fmla="*/ 17 w 478"/>
                  <a:gd name="T11" fmla="*/ 239 h 478"/>
                  <a:gd name="T12" fmla="*/ 239 w 478"/>
                  <a:gd name="T13" fmla="*/ 17 h 478"/>
                  <a:gd name="T14" fmla="*/ 461 w 478"/>
                  <a:gd name="T15" fmla="*/ 239 h 478"/>
                  <a:gd name="T16" fmla="*/ 239 w 478"/>
                  <a:gd name="T17" fmla="*/ 461 h 478"/>
                  <a:gd name="T18" fmla="*/ 17 w 478"/>
                  <a:gd name="T19" fmla="*/ 23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8" h="478">
                    <a:moveTo>
                      <a:pt x="0" y="239"/>
                    </a:moveTo>
                    <a:cubicBezTo>
                      <a:pt x="0" y="371"/>
                      <a:pt x="107" y="478"/>
                      <a:pt x="239" y="478"/>
                    </a:cubicBezTo>
                    <a:cubicBezTo>
                      <a:pt x="371" y="478"/>
                      <a:pt x="478" y="371"/>
                      <a:pt x="478" y="239"/>
                    </a:cubicBezTo>
                    <a:cubicBezTo>
                      <a:pt x="478" y="107"/>
                      <a:pt x="371" y="0"/>
                      <a:pt x="239" y="0"/>
                    </a:cubicBezTo>
                    <a:cubicBezTo>
                      <a:pt x="107" y="0"/>
                      <a:pt x="0" y="107"/>
                      <a:pt x="0" y="239"/>
                    </a:cubicBezTo>
                    <a:close/>
                    <a:moveTo>
                      <a:pt x="17" y="239"/>
                    </a:moveTo>
                    <a:cubicBezTo>
                      <a:pt x="17" y="116"/>
                      <a:pt x="117" y="17"/>
                      <a:pt x="239" y="17"/>
                    </a:cubicBezTo>
                    <a:cubicBezTo>
                      <a:pt x="362" y="17"/>
                      <a:pt x="461" y="116"/>
                      <a:pt x="461" y="239"/>
                    </a:cubicBezTo>
                    <a:cubicBezTo>
                      <a:pt x="461" y="361"/>
                      <a:pt x="362" y="461"/>
                      <a:pt x="239" y="461"/>
                    </a:cubicBezTo>
                    <a:cubicBezTo>
                      <a:pt x="117" y="461"/>
                      <a:pt x="17" y="361"/>
                      <a:pt x="17" y="239"/>
                    </a:cubicBezTo>
                    <a:close/>
                  </a:path>
                </a:pathLst>
              </a:custGeom>
              <a:solidFill>
                <a:srgbClr val="3C6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Rectangle 6"/>
              <p:cNvSpPr/>
              <p:nvPr/>
            </p:nvSpPr>
            <p:spPr bwMode="auto">
              <a:xfrm>
                <a:off x="593" y="1475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435" y="1519"/>
                <a:ext cx="36" cy="51"/>
              </a:xfrm>
              <a:custGeom>
                <a:avLst/>
                <a:gdLst>
                  <a:gd name="T0" fmla="*/ 0 w 36"/>
                  <a:gd name="T1" fmla="*/ 5 h 51"/>
                  <a:gd name="T2" fmla="*/ 26 w 36"/>
                  <a:gd name="T3" fmla="*/ 51 h 51"/>
                  <a:gd name="T4" fmla="*/ 36 w 36"/>
                  <a:gd name="T5" fmla="*/ 45 h 51"/>
                  <a:gd name="T6" fmla="*/ 9 w 36"/>
                  <a:gd name="T7" fmla="*/ 0 h 51"/>
                  <a:gd name="T8" fmla="*/ 0 w 36"/>
                  <a:gd name="T9" fmla="*/ 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5"/>
                    </a:moveTo>
                    <a:lnTo>
                      <a:pt x="26" y="51"/>
                    </a:lnTo>
                    <a:lnTo>
                      <a:pt x="36" y="45"/>
                    </a:lnTo>
                    <a:lnTo>
                      <a:pt x="9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Freeform 8"/>
              <p:cNvSpPr/>
              <p:nvPr/>
            </p:nvSpPr>
            <p:spPr bwMode="auto">
              <a:xfrm>
                <a:off x="306" y="1646"/>
                <a:ext cx="51" cy="36"/>
              </a:xfrm>
              <a:custGeom>
                <a:avLst/>
                <a:gdLst>
                  <a:gd name="T0" fmla="*/ 0 w 51"/>
                  <a:gd name="T1" fmla="*/ 11 h 36"/>
                  <a:gd name="T2" fmla="*/ 46 w 51"/>
                  <a:gd name="T3" fmla="*/ 36 h 36"/>
                  <a:gd name="T4" fmla="*/ 51 w 51"/>
                  <a:gd name="T5" fmla="*/ 27 h 36"/>
                  <a:gd name="T6" fmla="*/ 8 w 51"/>
                  <a:gd name="T7" fmla="*/ 0 h 36"/>
                  <a:gd name="T8" fmla="*/ 0 w 51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11"/>
                    </a:moveTo>
                    <a:lnTo>
                      <a:pt x="46" y="36"/>
                    </a:lnTo>
                    <a:lnTo>
                      <a:pt x="51" y="27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Rectangle 9"/>
              <p:cNvSpPr/>
              <p:nvPr/>
            </p:nvSpPr>
            <p:spPr bwMode="auto">
              <a:xfrm>
                <a:off x="263" y="1806"/>
                <a:ext cx="51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306" y="1975"/>
                <a:ext cx="51" cy="38"/>
              </a:xfrm>
              <a:custGeom>
                <a:avLst/>
                <a:gdLst>
                  <a:gd name="T0" fmla="*/ 0 w 51"/>
                  <a:gd name="T1" fmla="*/ 27 h 38"/>
                  <a:gd name="T2" fmla="*/ 8 w 51"/>
                  <a:gd name="T3" fmla="*/ 38 h 38"/>
                  <a:gd name="T4" fmla="*/ 51 w 51"/>
                  <a:gd name="T5" fmla="*/ 11 h 38"/>
                  <a:gd name="T6" fmla="*/ 46 w 51"/>
                  <a:gd name="T7" fmla="*/ 0 h 38"/>
                  <a:gd name="T8" fmla="*/ 0 w 51"/>
                  <a:gd name="T9" fmla="*/ 2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27"/>
                    </a:moveTo>
                    <a:lnTo>
                      <a:pt x="8" y="38"/>
                    </a:lnTo>
                    <a:lnTo>
                      <a:pt x="51" y="11"/>
                    </a:lnTo>
                    <a:lnTo>
                      <a:pt x="46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435" y="2090"/>
                <a:ext cx="36" cy="50"/>
              </a:xfrm>
              <a:custGeom>
                <a:avLst/>
                <a:gdLst>
                  <a:gd name="T0" fmla="*/ 0 w 36"/>
                  <a:gd name="T1" fmla="*/ 43 h 50"/>
                  <a:gd name="T2" fmla="*/ 9 w 36"/>
                  <a:gd name="T3" fmla="*/ 50 h 50"/>
                  <a:gd name="T4" fmla="*/ 36 w 36"/>
                  <a:gd name="T5" fmla="*/ 5 h 50"/>
                  <a:gd name="T6" fmla="*/ 26 w 36"/>
                  <a:gd name="T7" fmla="*/ 0 h 50"/>
                  <a:gd name="T8" fmla="*/ 0 w 36"/>
                  <a:gd name="T9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43"/>
                    </a:moveTo>
                    <a:lnTo>
                      <a:pt x="9" y="50"/>
                    </a:lnTo>
                    <a:lnTo>
                      <a:pt x="36" y="5"/>
                    </a:lnTo>
                    <a:lnTo>
                      <a:pt x="26" y="0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Rectangle 12"/>
              <p:cNvSpPr/>
              <p:nvPr/>
            </p:nvSpPr>
            <p:spPr bwMode="auto">
              <a:xfrm>
                <a:off x="593" y="2133"/>
                <a:ext cx="47" cy="5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13"/>
              <p:cNvSpPr/>
              <p:nvPr/>
            </p:nvSpPr>
            <p:spPr bwMode="auto">
              <a:xfrm>
                <a:off x="764" y="2090"/>
                <a:ext cx="36" cy="50"/>
              </a:xfrm>
              <a:custGeom>
                <a:avLst/>
                <a:gdLst>
                  <a:gd name="T0" fmla="*/ 0 w 36"/>
                  <a:gd name="T1" fmla="*/ 5 h 50"/>
                  <a:gd name="T2" fmla="*/ 25 w 36"/>
                  <a:gd name="T3" fmla="*/ 50 h 50"/>
                  <a:gd name="T4" fmla="*/ 36 w 36"/>
                  <a:gd name="T5" fmla="*/ 43 h 50"/>
                  <a:gd name="T6" fmla="*/ 10 w 36"/>
                  <a:gd name="T7" fmla="*/ 0 h 50"/>
                  <a:gd name="T8" fmla="*/ 0 w 36"/>
                  <a:gd name="T9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0" y="5"/>
                    </a:moveTo>
                    <a:lnTo>
                      <a:pt x="25" y="50"/>
                    </a:lnTo>
                    <a:lnTo>
                      <a:pt x="36" y="43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14"/>
              <p:cNvSpPr/>
              <p:nvPr/>
            </p:nvSpPr>
            <p:spPr bwMode="auto">
              <a:xfrm>
                <a:off x="876" y="1975"/>
                <a:ext cx="51" cy="38"/>
              </a:xfrm>
              <a:custGeom>
                <a:avLst/>
                <a:gdLst>
                  <a:gd name="T0" fmla="*/ 0 w 51"/>
                  <a:gd name="T1" fmla="*/ 11 h 38"/>
                  <a:gd name="T2" fmla="*/ 45 w 51"/>
                  <a:gd name="T3" fmla="*/ 38 h 38"/>
                  <a:gd name="T4" fmla="*/ 51 w 51"/>
                  <a:gd name="T5" fmla="*/ 27 h 38"/>
                  <a:gd name="T6" fmla="*/ 5 w 51"/>
                  <a:gd name="T7" fmla="*/ 0 h 38"/>
                  <a:gd name="T8" fmla="*/ 0 w 51"/>
                  <a:gd name="T9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8">
                    <a:moveTo>
                      <a:pt x="0" y="11"/>
                    </a:moveTo>
                    <a:lnTo>
                      <a:pt x="45" y="38"/>
                    </a:lnTo>
                    <a:lnTo>
                      <a:pt x="51" y="27"/>
                    </a:lnTo>
                    <a:lnTo>
                      <a:pt x="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Rectangle 15"/>
              <p:cNvSpPr/>
              <p:nvPr/>
            </p:nvSpPr>
            <p:spPr bwMode="auto">
              <a:xfrm>
                <a:off x="920" y="1806"/>
                <a:ext cx="52" cy="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876" y="1646"/>
                <a:ext cx="51" cy="36"/>
              </a:xfrm>
              <a:custGeom>
                <a:avLst/>
                <a:gdLst>
                  <a:gd name="T0" fmla="*/ 0 w 51"/>
                  <a:gd name="T1" fmla="*/ 27 h 36"/>
                  <a:gd name="T2" fmla="*/ 5 w 51"/>
                  <a:gd name="T3" fmla="*/ 36 h 36"/>
                  <a:gd name="T4" fmla="*/ 51 w 51"/>
                  <a:gd name="T5" fmla="*/ 11 h 36"/>
                  <a:gd name="T6" fmla="*/ 45 w 51"/>
                  <a:gd name="T7" fmla="*/ 0 h 36"/>
                  <a:gd name="T8" fmla="*/ 0 w 51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6">
                    <a:moveTo>
                      <a:pt x="0" y="27"/>
                    </a:moveTo>
                    <a:lnTo>
                      <a:pt x="5" y="36"/>
                    </a:lnTo>
                    <a:lnTo>
                      <a:pt x="51" y="11"/>
                    </a:lnTo>
                    <a:lnTo>
                      <a:pt x="45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 bwMode="auto">
              <a:xfrm>
                <a:off x="764" y="1519"/>
                <a:ext cx="36" cy="51"/>
              </a:xfrm>
              <a:custGeom>
                <a:avLst/>
                <a:gdLst>
                  <a:gd name="T0" fmla="*/ 0 w 36"/>
                  <a:gd name="T1" fmla="*/ 45 h 51"/>
                  <a:gd name="T2" fmla="*/ 10 w 36"/>
                  <a:gd name="T3" fmla="*/ 51 h 51"/>
                  <a:gd name="T4" fmla="*/ 36 w 36"/>
                  <a:gd name="T5" fmla="*/ 5 h 51"/>
                  <a:gd name="T6" fmla="*/ 25 w 36"/>
                  <a:gd name="T7" fmla="*/ 0 h 51"/>
                  <a:gd name="T8" fmla="*/ 0 w 36"/>
                  <a:gd name="T9" fmla="*/ 4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1">
                    <a:moveTo>
                      <a:pt x="0" y="45"/>
                    </a:moveTo>
                    <a:lnTo>
                      <a:pt x="10" y="51"/>
                    </a:lnTo>
                    <a:lnTo>
                      <a:pt x="36" y="5"/>
                    </a:lnTo>
                    <a:lnTo>
                      <a:pt x="25" y="0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64" tIns="34282" rIns="68564" bIns="34282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7178" name="图形 10" descr="靶心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-6693331">
              <a:off x="639641" y="2407797"/>
              <a:ext cx="329495" cy="32949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92163" y="268288"/>
            <a:ext cx="25749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28" tIns="25714" rIns="51428" bIns="25714">
            <a:spAutoFit/>
          </a:bodyPr>
          <a:lstStyle>
            <a:lvl1pPr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1pPr>
            <a:lvl2pPr marL="742950" indent="-28575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2pPr>
            <a:lvl3pPr marL="11430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3pPr>
            <a:lvl4pPr marL="16002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4pPr>
            <a:lvl5pPr marL="2057400" indent="-228600" defTabSz="963930"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5pPr>
            <a:lvl6pPr marL="25146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6pPr>
            <a:lvl7pPr marL="29718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7pPr>
            <a:lvl8pPr marL="34290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8pPr>
            <a:lvl9pPr marL="3886200" indent="-228600" defTabSz="9639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ZZhengHeiS-R-GB"/>
                <a:ea typeface="FZHei-B01S"/>
                <a:cs typeface="FZHei-B01S"/>
              </a:defRPr>
            </a:lvl9pPr>
          </a:lstStyle>
          <a:p>
            <a:pPr marL="0" marR="0" lvl="0" indent="0" algn="l" defTabSz="9639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C60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Ⅱ 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3C60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中心概况 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3C607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仓耳玄三01简繁 W01" panose="02020400000000000000" charset="-122"/>
              </a:rPr>
              <a:t>—</a:t>
            </a:r>
            <a:endParaRPr kumimoji="0" lang="zh-CN" altLang="en-US" sz="1100" b="1" i="0" u="none" strike="noStrike" kern="1200" cap="none" spc="0" normalizeH="0" baseline="0" noProof="0" smtClean="0">
              <a:ln>
                <a:noFill/>
              </a:ln>
              <a:solidFill>
                <a:srgbClr val="3C60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仓耳玄三01简繁 W01" panose="02020400000000000000" charset="-122"/>
              <a:sym typeface="+mn-lt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92163" y="592138"/>
            <a:ext cx="7380288" cy="0"/>
          </a:xfrm>
          <a:prstGeom prst="straightConnector1">
            <a:avLst/>
          </a:prstGeom>
          <a:ln w="9525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C035AD-995D-4A0E-B779-F0B2674FC38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122016-9B61-43E0-A1B8-8062D2E9C94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5D29E67-5B0A-4C9A-B411-5005797931B2}" type="slidenum"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45C75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045C75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411"/>
            <a:ext cx="7772400" cy="11029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730"/>
            <a:ext cx="6400800" cy="13149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9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2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5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4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8A7FF8-9576-480D-9324-F28AA47B7B6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598693E-6269-4A85-B452-62517B34441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4C035AD-995D-4A0E-B779-F0B2674FC38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850"/>
            <a:ext cx="2895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B122016-9B61-43E0-A1B8-8062D2E9C94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rand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9.emf"/><Relationship Id="rId6" Type="http://schemas.openxmlformats.org/officeDocument/2006/relationships/image" Target="../media/image23.emf"/><Relationship Id="rId5" Type="http://schemas.openxmlformats.org/officeDocument/2006/relationships/image" Target="../media/image28.emf"/><Relationship Id="rId4" Type="http://schemas.openxmlformats.org/officeDocument/2006/relationships/image" Target="../media/image22.emf"/><Relationship Id="rId3" Type="http://schemas.openxmlformats.org/officeDocument/2006/relationships/image" Target="../media/image21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emf"/><Relationship Id="rId3" Type="http://schemas.openxmlformats.org/officeDocument/2006/relationships/image" Target="../media/image26.emf"/><Relationship Id="rId2" Type="http://schemas.openxmlformats.org/officeDocument/2006/relationships/image" Target="../media/image28.emf"/><Relationship Id="rId1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" Target="slide9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" Target="slide9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" Target="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1" Type="http://schemas.openxmlformats.org/officeDocument/2006/relationships/slide" Target="slide9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" Target="slid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emf"/><Relationship Id="rId1" Type="http://schemas.openxmlformats.org/officeDocument/2006/relationships/slide" Target="slid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slide" Target="slide9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1.png"/><Relationship Id="rId3" Type="http://schemas.openxmlformats.org/officeDocument/2006/relationships/hyperlink" Target="file:///C:\Documents%20and%20Settings\Administrator\&#26700;&#38754;\&#31532;9&#27425;&#35838;--&#20064;&#39064;&#35762;&#35299;\4-1.mpg" TargetMode="External"/><Relationship Id="rId2" Type="http://schemas.openxmlformats.org/officeDocument/2006/relationships/slide" Target="slide10.xml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3.png"/><Relationship Id="rId3" Type="http://schemas.openxmlformats.org/officeDocument/2006/relationships/hyperlink" Target="file:///C:\Documents%20and%20Settings\Administrator\&#26700;&#38754;\&#31532;9&#27425;&#35838;--&#20064;&#39064;&#35762;&#35299;\4-2.mpg" TargetMode="External"/><Relationship Id="rId2" Type="http://schemas.openxmlformats.org/officeDocument/2006/relationships/slide" Target="slide10.xml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hyperlink" Target="file:///C:\Documents%20and%20Settings\Administrator\&#26700;&#38754;\&#31532;9&#27425;&#35838;--&#20064;&#39064;&#35762;&#35299;\4-3-a.mpg" TargetMode="External"/><Relationship Id="rId2" Type="http://schemas.openxmlformats.org/officeDocument/2006/relationships/slide" Target="slide10.xml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7.png"/><Relationship Id="rId3" Type="http://schemas.openxmlformats.org/officeDocument/2006/relationships/hyperlink" Target="file:///C:\Documents%20and%20Settings\Administrator\&#26700;&#38754;\&#31532;9&#27425;&#35838;--&#20064;&#39064;&#35762;&#35299;\4-3-b.mpg" TargetMode="External"/><Relationship Id="rId2" Type="http://schemas.openxmlformats.org/officeDocument/2006/relationships/image" Target="../media/image66.png"/><Relationship Id="rId1" Type="http://schemas.openxmlformats.org/officeDocument/2006/relationships/slide" Target="slide10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Relationship Id="rId3" Type="http://schemas.openxmlformats.org/officeDocument/2006/relationships/image" Target="../media/image68.png"/><Relationship Id="rId2" Type="http://schemas.openxmlformats.org/officeDocument/2006/relationships/hyperlink" Target="file:///C:\Documents%20and%20Settings\Administrator\&#26700;&#38754;\&#31532;9&#27425;&#35838;--&#20064;&#39064;&#35762;&#35299;\4-4.mpg" TargetMode="External"/><Relationship Id="rId1" Type="http://schemas.openxmlformats.org/officeDocument/2006/relationships/slide" Target="slide10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2.png"/><Relationship Id="rId3" Type="http://schemas.openxmlformats.org/officeDocument/2006/relationships/hyperlink" Target="file:///C:\Documents%20and%20Settings\Administrator\&#26700;&#38754;\&#31532;9&#27425;&#35838;--&#20064;&#39064;&#35762;&#35299;\4-13.mpg" TargetMode="External"/><Relationship Id="rId2" Type="http://schemas.openxmlformats.org/officeDocument/2006/relationships/slide" Target="slide10.xml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4.png"/><Relationship Id="rId1" Type="http://schemas.openxmlformats.org/officeDocument/2006/relationships/image" Target="../media/image73.emf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image" Target="../media/image75.emf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image" Target="../media/image81.emf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7.jpeg"/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image" Target="../media/image84.emf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1.jpeg"/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7.jpe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emf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1.emf"/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image" Target="../media/image98.emf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3.jpeg"/><Relationship Id="rId2" Type="http://schemas.openxmlformats.org/officeDocument/2006/relationships/image" Target="../media/image112.emf"/><Relationship Id="rId1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image" Target="../media/image114.emf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image" Target="../media/image117.emf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3.jpeg"/><Relationship Id="rId3" Type="http://schemas.openxmlformats.org/officeDocument/2006/relationships/image" Target="../media/image122.jpeg"/><Relationship Id="rId2" Type="http://schemas.openxmlformats.org/officeDocument/2006/relationships/image" Target="../media/image121.emf"/><Relationship Id="rId1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124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45          _3"/>
          <p:cNvSpPr txBox="1"/>
          <p:nvPr/>
        </p:nvSpPr>
        <p:spPr>
          <a:xfrm>
            <a:off x="2162175" y="2498725"/>
            <a:ext cx="5037138" cy="623888"/>
          </a:xfrm>
          <a:prstGeom prst="rect">
            <a:avLst/>
          </a:prstGeom>
          <a:noFill/>
          <a:ln w="9525">
            <a:noFill/>
          </a:ln>
        </p:spPr>
        <p:txBody>
          <a:bodyPr lIns="68564" tIns="34282" rIns="68564" bIns="34282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sz="18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rPr>
              <a:t>   </a:t>
            </a:r>
            <a:r>
              <a:rPr lang="zh-CN" altLang="en-US" sz="2400" b="1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rPr>
              <a:t>西安电子科技大学机电工程学院</a:t>
            </a:r>
            <a:r>
              <a:rPr lang="en-US" altLang="zh-CN" sz="1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rPr>
              <a:t>              </a:t>
            </a:r>
            <a:endParaRPr lang="en-US" altLang="en-US" sz="1200" dirty="0">
              <a:solidFill>
                <a:srgbClr val="123E61"/>
              </a:solidFill>
              <a:ea typeface="仓耳玄三01简繁 W01" panose="02020400000000000000" charset="-122"/>
              <a:sym typeface="Consolas" panose="020B0609020204030204" charset="0"/>
            </a:endParaRPr>
          </a:p>
        </p:txBody>
      </p:sp>
      <p:grpSp>
        <p:nvGrpSpPr>
          <p:cNvPr id="9219" name="组合 2"/>
          <p:cNvGrpSpPr/>
          <p:nvPr/>
        </p:nvGrpSpPr>
        <p:grpSpPr>
          <a:xfrm>
            <a:off x="5060950" y="3924300"/>
            <a:ext cx="406400" cy="422275"/>
            <a:chOff x="5364952" y="3855249"/>
            <a:chExt cx="406539" cy="422953"/>
          </a:xfrm>
        </p:grpSpPr>
        <p:sp>
          <p:nvSpPr>
            <p:cNvPr id="28" name="Oval 15"/>
            <p:cNvSpPr/>
            <p:nvPr/>
          </p:nvSpPr>
          <p:spPr bwMode="auto">
            <a:xfrm>
              <a:off x="5364952" y="3855249"/>
              <a:ext cx="406539" cy="422953"/>
            </a:xfrm>
            <a:prstGeom prst="ellipse">
              <a:avLst/>
            </a:prstGeom>
            <a:solidFill>
              <a:srgbClr val="123E61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D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29" name="Group 16"/>
            <p:cNvGrpSpPr/>
            <p:nvPr/>
          </p:nvGrpSpPr>
          <p:grpSpPr bwMode="auto">
            <a:xfrm>
              <a:off x="5495047" y="3941003"/>
              <a:ext cx="146535" cy="242522"/>
              <a:chOff x="5746" y="3144"/>
              <a:chExt cx="215" cy="345"/>
            </a:xfrm>
            <a:solidFill>
              <a:schemeClr val="accent1"/>
            </a:solidFill>
          </p:grpSpPr>
          <p:sp>
            <p:nvSpPr>
              <p:cNvPr id="36" name="Freeform 17"/>
              <p:cNvSpPr/>
              <p:nvPr/>
            </p:nvSpPr>
            <p:spPr bwMode="auto">
              <a:xfrm>
                <a:off x="5779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4" tIns="34282" rIns="68564" bIns="34282" anchor="ctr"/>
              <a:lstStyle/>
              <a:p>
                <a:pPr marL="0" marR="0" lvl="0" indent="0" algn="di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5746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4" tIns="34282" rIns="68564" bIns="34282" anchor="ctr"/>
              <a:lstStyle/>
              <a:p>
                <a:pPr marL="0" marR="0" lvl="0" indent="0" algn="di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Text Box 20"/>
          <p:cNvSpPr txBox="1"/>
          <p:nvPr/>
        </p:nvSpPr>
        <p:spPr bwMode="auto">
          <a:xfrm>
            <a:off x="5621338" y="3967163"/>
            <a:ext cx="281146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日期：</a:t>
            </a:r>
            <a:r>
              <a:rPr kumimoji="0" lang="en-US" altLang="zh-CN" kern="1200" cap="none" spc="0" normalizeH="0" baseline="0" noProof="0" dirty="0">
                <a:solidFill>
                  <a:srgbClr val="123E61"/>
                </a:solidFill>
                <a:latin typeface="Microsoft JhengHei Light" panose="020B0304030504040204" charset="-120"/>
                <a:ea typeface="仓耳玄三01简繁 W01" panose="02020400000000000000" charset="-122"/>
                <a:cs typeface="+mn-ea"/>
              </a:rPr>
              <a:t>2020</a:t>
            </a:r>
            <a:r>
              <a:rPr kumimoji="0" lang="zh-CN" altLang="en-US" kern="1200" cap="none" spc="0" normalizeH="0" baseline="0" noProof="0" dirty="0">
                <a:solidFill>
                  <a:srgbClr val="123E61"/>
                </a:solidFill>
                <a:latin typeface="Microsoft JhengHei Light" panose="020B0304030504040204" charset="-120"/>
                <a:ea typeface="仓耳玄三01简繁 W01" panose="02020400000000000000" charset="-122"/>
                <a:cs typeface="+mn-ea"/>
              </a:rPr>
              <a:t>年</a:t>
            </a:r>
            <a:r>
              <a:rPr kumimoji="0" lang="en-US" altLang="zh-CN" kern="1200" cap="none" spc="0" normalizeH="0" baseline="0" noProof="0" dirty="0">
                <a:solidFill>
                  <a:srgbClr val="123E61"/>
                </a:solidFill>
                <a:latin typeface="Microsoft JhengHei Light" panose="020B0304030504040204" charset="-120"/>
                <a:ea typeface="仓耳玄三01简繁 W01" panose="02020400000000000000" charset="-122"/>
                <a:cs typeface="+mn-ea"/>
              </a:rPr>
              <a:t>12</a:t>
            </a:r>
            <a:r>
              <a:rPr kumimoji="0" lang="zh-CN" altLang="en-US" kern="1200" cap="none" spc="0" normalizeH="0" baseline="0" noProof="0" dirty="0">
                <a:solidFill>
                  <a:srgbClr val="123E61"/>
                </a:solidFill>
                <a:latin typeface="Microsoft JhengHei Light" panose="020B0304030504040204" charset="-120"/>
                <a:ea typeface="仓耳玄三01简繁 W01" panose="02020400000000000000" charset="-122"/>
                <a:cs typeface="+mn-ea"/>
              </a:rPr>
              <a:t>月</a:t>
            </a:r>
            <a:r>
              <a:rPr kumimoji="0" lang="en-US" altLang="zh-CN" kern="1200" cap="none" spc="0" normalizeH="0" baseline="0" noProof="0" dirty="0">
                <a:solidFill>
                  <a:srgbClr val="123E61"/>
                </a:solidFill>
                <a:latin typeface="Microsoft JhengHei Light" panose="020B0304030504040204" charset="-120"/>
                <a:ea typeface="仓耳玄三01简繁 W01" panose="02020400000000000000" charset="-122"/>
                <a:cs typeface="+mn-ea"/>
              </a:rPr>
              <a:t>8</a:t>
            </a:r>
            <a:r>
              <a:rPr kumimoji="0" lang="zh-CN" altLang="en-US" kern="1200" cap="none" spc="0" normalizeH="0" baseline="0" noProof="0" dirty="0">
                <a:solidFill>
                  <a:srgbClr val="123E61"/>
                </a:solidFill>
                <a:latin typeface="Microsoft JhengHei Light" panose="020B0304030504040204" charset="-120"/>
                <a:ea typeface="仓耳玄三01简繁 W01" panose="02020400000000000000" charset="-122"/>
                <a:cs typeface="+mn-ea"/>
              </a:rPr>
              <a:t>日</a:t>
            </a:r>
            <a:endParaRPr kumimoji="0" lang="en-US" altLang="zh-CN" sz="1000" kern="1200" cap="none" spc="0" normalizeH="0" baseline="0" noProof="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9221" name="组合 1"/>
          <p:cNvGrpSpPr/>
          <p:nvPr/>
        </p:nvGrpSpPr>
        <p:grpSpPr>
          <a:xfrm>
            <a:off x="1584325" y="3927475"/>
            <a:ext cx="409575" cy="422275"/>
            <a:chOff x="1295636" y="3843049"/>
            <a:chExt cx="410484" cy="422953"/>
          </a:xfrm>
        </p:grpSpPr>
        <p:sp>
          <p:nvSpPr>
            <p:cNvPr id="31" name="Oval 10"/>
            <p:cNvSpPr/>
            <p:nvPr/>
          </p:nvSpPr>
          <p:spPr bwMode="auto">
            <a:xfrm>
              <a:off x="1295636" y="3843049"/>
              <a:ext cx="410484" cy="422953"/>
            </a:xfrm>
            <a:prstGeom prst="ellipse">
              <a:avLst/>
            </a:prstGeom>
            <a:solidFill>
              <a:srgbClr val="123E61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D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 bwMode="auto">
            <a:xfrm>
              <a:off x="1406915" y="3936564"/>
              <a:ext cx="187060" cy="218956"/>
              <a:chOff x="860980" y="3583766"/>
              <a:chExt cx="100336" cy="114060"/>
            </a:xfrm>
            <a:solidFill>
              <a:schemeClr val="accent1"/>
            </a:solidFill>
          </p:grpSpPr>
          <p:sp>
            <p:nvSpPr>
              <p:cNvPr id="34" name="Freeform 12"/>
              <p:cNvSpPr/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4" tIns="34282" rIns="68564" bIns="34282" anchor="ctr"/>
              <a:lstStyle/>
              <a:p>
                <a:pPr marL="0" marR="0" lvl="0" indent="0" algn="di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4" tIns="34282" rIns="68564" bIns="34282" anchor="ctr"/>
              <a:lstStyle/>
              <a:p>
                <a:pPr marL="0" marR="0" lvl="0" indent="0" algn="di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9223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4787" y="3240088"/>
            <a:ext cx="9469437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99         _4"/>
          <p:cNvSpPr/>
          <p:nvPr/>
        </p:nvSpPr>
        <p:spPr>
          <a:xfrm>
            <a:off x="377825" y="881063"/>
            <a:ext cx="8245475" cy="13223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 w="6350">
                  <a:noFill/>
                </a:ln>
                <a:solidFill>
                  <a:srgbClr val="123E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《</a:t>
            </a:r>
            <a:r>
              <a:rPr kumimoji="0" lang="zh-CN" altLang="en-US" sz="4000" b="1" i="0" u="none" strike="noStrike" kern="1200" cap="none" spc="300" normalizeH="0" baseline="0" noProof="0" dirty="0">
                <a:ln w="6350">
                  <a:noFill/>
                </a:ln>
                <a:solidFill>
                  <a:srgbClr val="123E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图学基础与计算机绘图</a:t>
            </a:r>
            <a:r>
              <a:rPr kumimoji="0" lang="en-US" altLang="zh-CN" sz="4000" b="1" i="0" u="none" strike="noStrike" kern="1200" cap="none" spc="300" normalizeH="0" baseline="0" noProof="0" dirty="0">
                <a:ln w="6350">
                  <a:noFill/>
                </a:ln>
                <a:solidFill>
                  <a:srgbClr val="123E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》</a:t>
            </a:r>
            <a:endParaRPr kumimoji="0" lang="en-US" altLang="zh-CN" sz="4000" b="1" i="0" u="none" strike="noStrike" kern="1200" cap="none" spc="300" normalizeH="0" baseline="0" noProof="0" dirty="0">
              <a:ln w="6350">
                <a:noFill/>
              </a:ln>
              <a:solidFill>
                <a:srgbClr val="123E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 w="6350">
                  <a:noFill/>
                </a:ln>
                <a:solidFill>
                  <a:srgbClr val="123E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复习讲座</a:t>
            </a:r>
            <a:endParaRPr kumimoji="0" lang="zh-CN" altLang="en-US" sz="4000" b="1" i="0" u="none" strike="noStrike" kern="1200" cap="none" spc="300" normalizeH="0" baseline="0" noProof="0" dirty="0">
              <a:ln w="6350">
                <a:noFill/>
              </a:ln>
              <a:solidFill>
                <a:srgbClr val="123E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7650" name="组合 174"/>
          <p:cNvGrpSpPr/>
          <p:nvPr/>
        </p:nvGrpSpPr>
        <p:grpSpPr>
          <a:xfrm>
            <a:off x="503238" y="376238"/>
            <a:ext cx="4564062" cy="1150937"/>
            <a:chOff x="1907704" y="3289712"/>
            <a:chExt cx="4563777" cy="1152128"/>
          </a:xfrm>
        </p:grpSpPr>
        <p:sp>
          <p:nvSpPr>
            <p:cNvPr id="27651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71" tIns="34285" rIns="68571" bIns="34285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rgbClr val="123E61"/>
                  </a:solidFill>
                  <a:ea typeface="仓耳玄三01简繁 W01" panose="02020400000000000000" charset="-122"/>
                  <a:sym typeface="Consolas" panose="020B0609020204030204" charset="0"/>
                </a:rPr>
                <a:t>Ⅲ</a:t>
              </a:r>
              <a:endParaRPr lang="zh-CN" altLang="en-US" sz="7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517328" y="3505835"/>
              <a:ext cx="2954153" cy="646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各章复习要点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3309378" y="3307192"/>
              <a:ext cx="0" cy="1117168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70" name="组合 174"/>
          <p:cNvGrpSpPr/>
          <p:nvPr/>
        </p:nvGrpSpPr>
        <p:grpSpPr>
          <a:xfrm>
            <a:off x="2268478" y="2015284"/>
            <a:ext cx="4185222" cy="863523"/>
            <a:chOff x="1907704" y="3289712"/>
            <a:chExt cx="4284864" cy="1152128"/>
          </a:xfrm>
        </p:grpSpPr>
        <p:sp>
          <p:nvSpPr>
            <p:cNvPr id="7171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1447" tIns="25723" rIns="51447" bIns="25723" anchor="ctr" anchorCtr="0"/>
            <a:lstStyle>
              <a:lvl1pPr marL="273050" indent="-2730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3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3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7450" indent="-2095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2405" indent="-2095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6000" b="1" dirty="0">
                  <a:solidFill>
                    <a:srgbClr val="123E61"/>
                  </a:solidFill>
                  <a:latin typeface="微软雅黑" panose="020B0503020204020204" pitchFamily="34" charset="-122"/>
                  <a:ea typeface="FZHei-B01S"/>
                  <a:sym typeface="+mn-lt"/>
                </a:rPr>
                <a:t>Ⅳ</a:t>
              </a:r>
              <a:endParaRPr lang="zh-CN" altLang="en-US" sz="5400" b="1" dirty="0">
                <a:solidFill>
                  <a:srgbClr val="123E61"/>
                </a:solidFill>
                <a:latin typeface="微软雅黑" panose="020B0503020204020204" pitchFamily="34" charset="-122"/>
                <a:ea typeface="FZHei-B01S"/>
                <a:sym typeface="+mn-lt"/>
              </a:endParaRPr>
            </a:p>
          </p:txBody>
        </p:sp>
        <p:sp>
          <p:nvSpPr>
            <p:cNvPr id="7172" name="矩形 21"/>
            <p:cNvSpPr/>
            <p:nvPr/>
          </p:nvSpPr>
          <p:spPr>
            <a:xfrm>
              <a:off x="3274838" y="3542275"/>
              <a:ext cx="2917730" cy="7379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ctr" eaLnBrk="1" hangingPunct="1"/>
              <a:r>
                <a:rPr lang="zh-CN" altLang="en-US" sz="3000" dirty="0">
                  <a:solidFill>
                    <a:srgbClr val="123E6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题型与评分标准</a:t>
              </a:r>
              <a:endParaRPr lang="zh-CN" altLang="en-US" sz="30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310040" y="3307193"/>
              <a:ext cx="0" cy="1117166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4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8195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8196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8197" name="Rectangle 7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8198" name="Rectangle 8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9" name="Text Box 9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200" name="Text Box 11"/>
          <p:cNvSpPr txBox="1"/>
          <p:nvPr/>
        </p:nvSpPr>
        <p:spPr>
          <a:xfrm>
            <a:off x="2470960" y="0"/>
            <a:ext cx="4048434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填空题（一）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rcRect l="10950" t="25084" r="60365" b="66415"/>
          <a:stretch>
            <a:fillRect/>
          </a:stretch>
        </p:blipFill>
        <p:spPr>
          <a:xfrm>
            <a:off x="1577660" y="481191"/>
            <a:ext cx="6038704" cy="60148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3"/>
          <p:cNvPicPr>
            <a:picLocks noChangeAspect="1"/>
          </p:cNvPicPr>
          <p:nvPr/>
        </p:nvPicPr>
        <p:blipFill>
          <a:blip r:embed="rId1"/>
          <a:srcRect l="10950" t="38461" r="60365" b="54179"/>
          <a:stretch>
            <a:fillRect/>
          </a:stretch>
        </p:blipFill>
        <p:spPr>
          <a:xfrm>
            <a:off x="1449025" y="1993844"/>
            <a:ext cx="6193543" cy="418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2"/>
          <p:cNvPicPr>
            <a:picLocks noChangeAspect="1"/>
          </p:cNvPicPr>
          <p:nvPr/>
        </p:nvPicPr>
        <p:blipFill>
          <a:blip r:embed="rId2"/>
          <a:srcRect l="15959" t="51985" r="4620" b="36601"/>
          <a:stretch>
            <a:fillRect/>
          </a:stretch>
        </p:blipFill>
        <p:spPr>
          <a:xfrm>
            <a:off x="1528827" y="2401189"/>
            <a:ext cx="6323369" cy="407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3"/>
          <a:srcRect l="6104" t="10004" b="67419"/>
          <a:stretch>
            <a:fillRect/>
          </a:stretch>
        </p:blipFill>
        <p:spPr>
          <a:xfrm>
            <a:off x="1510960" y="1092208"/>
            <a:ext cx="6037514" cy="505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18"/>
          <p:cNvPicPr>
            <a:picLocks noChangeAspect="1"/>
          </p:cNvPicPr>
          <p:nvPr/>
        </p:nvPicPr>
        <p:blipFill>
          <a:blip r:embed="rId3"/>
          <a:srcRect l="6104" t="30344" b="57677"/>
          <a:stretch>
            <a:fillRect/>
          </a:stretch>
        </p:blipFill>
        <p:spPr>
          <a:xfrm>
            <a:off x="1377561" y="3158707"/>
            <a:ext cx="6037514" cy="30014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15"/>
          <p:cNvPicPr>
            <a:picLocks noChangeAspect="1"/>
          </p:cNvPicPr>
          <p:nvPr/>
        </p:nvPicPr>
        <p:blipFill>
          <a:blip r:embed="rId4"/>
          <a:srcRect l="7156" t="25543" r="3418" b="55103"/>
          <a:stretch>
            <a:fillRect/>
          </a:stretch>
        </p:blipFill>
        <p:spPr>
          <a:xfrm>
            <a:off x="1491903" y="1629378"/>
            <a:ext cx="6243568" cy="407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15"/>
          <p:cNvPicPr>
            <a:picLocks noChangeAspect="1"/>
          </p:cNvPicPr>
          <p:nvPr/>
        </p:nvPicPr>
        <p:blipFill>
          <a:blip r:embed="rId4"/>
          <a:srcRect l="7156" t="8791" r="3418" b="72929"/>
          <a:stretch>
            <a:fillRect/>
          </a:stretch>
        </p:blipFill>
        <p:spPr>
          <a:xfrm>
            <a:off x="1470464" y="4364066"/>
            <a:ext cx="6243568" cy="384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18"/>
          <p:cNvPicPr>
            <a:picLocks noChangeAspect="1"/>
          </p:cNvPicPr>
          <p:nvPr/>
        </p:nvPicPr>
        <p:blipFill>
          <a:blip r:embed="rId5"/>
          <a:srcRect l="5168" t="7957" r="1038" b="70518"/>
          <a:stretch>
            <a:fillRect/>
          </a:stretch>
        </p:blipFill>
        <p:spPr>
          <a:xfrm>
            <a:off x="1396618" y="2710866"/>
            <a:ext cx="6185206" cy="429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13"/>
          <p:cNvPicPr>
            <a:picLocks noChangeAspect="1"/>
          </p:cNvPicPr>
          <p:nvPr/>
        </p:nvPicPr>
        <p:blipFill>
          <a:blip r:embed="rId6"/>
          <a:srcRect l="6239" t="9764" b="52826"/>
          <a:stretch>
            <a:fillRect/>
          </a:stretch>
        </p:blipFill>
        <p:spPr>
          <a:xfrm>
            <a:off x="1450216" y="3558905"/>
            <a:ext cx="6206644" cy="71940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4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9219" name="Rectangle 5"/>
          <p:cNvSpPr/>
          <p:nvPr/>
        </p:nvSpPr>
        <p:spPr>
          <a:xfrm>
            <a:off x="4406442" y="3357615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9220" name="Rectangle 6"/>
          <p:cNvSpPr/>
          <p:nvPr/>
        </p:nvSpPr>
        <p:spPr>
          <a:xfrm>
            <a:off x="4406442" y="3357615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9221" name="Rectangle 7"/>
          <p:cNvSpPr/>
          <p:nvPr/>
        </p:nvSpPr>
        <p:spPr>
          <a:xfrm>
            <a:off x="4406442" y="3357615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9222" name="Rectangle 8"/>
          <p:cNvSpPr/>
          <p:nvPr/>
        </p:nvSpPr>
        <p:spPr>
          <a:xfrm>
            <a:off x="4320584" y="3208732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3" name="Text Box 9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224" name="Text Box 10"/>
          <p:cNvSpPr txBox="1"/>
          <p:nvPr/>
        </p:nvSpPr>
        <p:spPr>
          <a:xfrm>
            <a:off x="2454285" y="0"/>
            <a:ext cx="4048434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填空题（二）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18798" name="Picture 14"/>
          <p:cNvPicPr>
            <a:picLocks noChangeAspect="1"/>
          </p:cNvPicPr>
          <p:nvPr/>
        </p:nvPicPr>
        <p:blipFill>
          <a:blip r:embed="rId1"/>
          <a:srcRect t="15918" b="67685"/>
          <a:stretch>
            <a:fillRect/>
          </a:stretch>
        </p:blipFill>
        <p:spPr>
          <a:xfrm>
            <a:off x="1431159" y="1049329"/>
            <a:ext cx="6205454" cy="421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799" name="Picture 15"/>
          <p:cNvPicPr>
            <a:picLocks noChangeAspect="1"/>
          </p:cNvPicPr>
          <p:nvPr/>
        </p:nvPicPr>
        <p:blipFill>
          <a:blip r:embed="rId1"/>
          <a:srcRect t="51418" b="30615"/>
          <a:stretch>
            <a:fillRect/>
          </a:stretch>
        </p:blipFill>
        <p:spPr>
          <a:xfrm>
            <a:off x="1334683" y="3959103"/>
            <a:ext cx="6161385" cy="61816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804" name="Picture 20"/>
          <p:cNvPicPr>
            <a:picLocks noChangeAspect="1"/>
          </p:cNvPicPr>
          <p:nvPr/>
        </p:nvPicPr>
        <p:blipFill>
          <a:blip r:embed="rId2"/>
          <a:srcRect t="13663" b="75415"/>
          <a:stretch>
            <a:fillRect/>
          </a:stretch>
        </p:blipFill>
        <p:spPr>
          <a:xfrm>
            <a:off x="1502623" y="1466203"/>
            <a:ext cx="6200689" cy="30372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2"/>
          <p:cNvPicPr>
            <a:picLocks noChangeAspect="1"/>
          </p:cNvPicPr>
          <p:nvPr/>
        </p:nvPicPr>
        <p:blipFill>
          <a:blip r:embed="rId3"/>
          <a:srcRect l="15959" t="22629" r="4620" b="66193"/>
          <a:stretch>
            <a:fillRect/>
          </a:stretch>
        </p:blipFill>
        <p:spPr>
          <a:xfrm>
            <a:off x="1475228" y="2403571"/>
            <a:ext cx="6323370" cy="404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12"/>
          <p:cNvPicPr>
            <a:picLocks noChangeAspect="1"/>
          </p:cNvPicPr>
          <p:nvPr/>
        </p:nvPicPr>
        <p:blipFill>
          <a:blip r:embed="rId3"/>
          <a:srcRect l="15959" t="60580" r="4620" b="27020"/>
          <a:stretch>
            <a:fillRect/>
          </a:stretch>
        </p:blipFill>
        <p:spPr>
          <a:xfrm>
            <a:off x="1459745" y="3544612"/>
            <a:ext cx="6323369" cy="44307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18"/>
          <p:cNvPicPr>
            <a:picLocks noChangeAspect="1"/>
          </p:cNvPicPr>
          <p:nvPr/>
        </p:nvPicPr>
        <p:blipFill>
          <a:blip r:embed="rId4"/>
          <a:srcRect l="6104" t="41046" b="47133"/>
          <a:stretch>
            <a:fillRect/>
          </a:stretch>
        </p:blipFill>
        <p:spPr>
          <a:xfrm>
            <a:off x="1525253" y="1797319"/>
            <a:ext cx="6037514" cy="2644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16"/>
          <p:cNvPicPr>
            <a:picLocks noChangeAspect="1"/>
          </p:cNvPicPr>
          <p:nvPr/>
        </p:nvPicPr>
        <p:blipFill>
          <a:blip r:embed="rId5"/>
          <a:srcRect b="82413"/>
          <a:stretch>
            <a:fillRect/>
          </a:stretch>
        </p:blipFill>
        <p:spPr>
          <a:xfrm>
            <a:off x="1510960" y="375186"/>
            <a:ext cx="6244759" cy="2441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15"/>
          <p:cNvPicPr>
            <a:picLocks noChangeAspect="1"/>
          </p:cNvPicPr>
          <p:nvPr/>
        </p:nvPicPr>
        <p:blipFill>
          <a:blip r:embed="rId6"/>
          <a:srcRect l="7156" t="42860" r="3418" b="38464"/>
          <a:stretch>
            <a:fillRect/>
          </a:stretch>
        </p:blipFill>
        <p:spPr>
          <a:xfrm>
            <a:off x="1470464" y="632456"/>
            <a:ext cx="6243568" cy="3930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1506196" y="2079601"/>
            <a:ext cx="6110168" cy="321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500" dirty="0">
                <a:latin typeface="Times New Roman" panose="02020603050405020304" pitchFamily="18" charset="0"/>
              </a:rPr>
              <a:t>2.</a:t>
            </a:r>
            <a:r>
              <a:rPr lang="zh-CN" altLang="en-US" sz="1500" dirty="0">
                <a:latin typeface="Times New Roman" panose="02020603050405020304" pitchFamily="18" charset="0"/>
              </a:rPr>
              <a:t>读图方法以                          为主，以                            为辅。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717511" y="2293993"/>
            <a:ext cx="1146996" cy="119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2" name="直接连接符 31"/>
          <p:cNvCxnSpPr/>
          <p:nvPr/>
        </p:nvCxnSpPr>
        <p:spPr>
          <a:xfrm>
            <a:off x="4772099" y="2290420"/>
            <a:ext cx="1146997" cy="119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33" name="Picture 19"/>
          <p:cNvPicPr>
            <a:picLocks noChangeAspect="1"/>
          </p:cNvPicPr>
          <p:nvPr/>
        </p:nvPicPr>
        <p:blipFill>
          <a:blip r:embed="rId7"/>
          <a:srcRect l="4442" t="53891" r="854" b="22685"/>
          <a:stretch>
            <a:fillRect/>
          </a:stretch>
        </p:blipFill>
        <p:spPr>
          <a:xfrm>
            <a:off x="1428777" y="2714440"/>
            <a:ext cx="6141136" cy="4799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1427586" y="3298062"/>
            <a:ext cx="6403171" cy="321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1500" dirty="0">
                <a:latin typeface="Times New Roman" panose="02020603050405020304" pitchFamily="18" charset="0"/>
              </a:rPr>
              <a:t>2.</a:t>
            </a:r>
            <a:r>
              <a:rPr lang="zh-CN" altLang="en-US" sz="1500" dirty="0">
                <a:latin typeface="Times New Roman" panose="02020603050405020304" pitchFamily="18" charset="0"/>
              </a:rPr>
              <a:t>组合体尺寸标注的要求为：             、               、               、                 。</a:t>
            </a:r>
            <a:endParaRPr lang="zh-CN" altLang="en-US" sz="1500" dirty="0">
              <a:latin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3896666" y="3494588"/>
            <a:ext cx="621736" cy="119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0" name="直接连接符 39"/>
          <p:cNvCxnSpPr/>
          <p:nvPr/>
        </p:nvCxnSpPr>
        <p:spPr>
          <a:xfrm>
            <a:off x="4739941" y="3501734"/>
            <a:ext cx="621736" cy="119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1" name="直接连接符 40"/>
          <p:cNvCxnSpPr/>
          <p:nvPr/>
        </p:nvCxnSpPr>
        <p:spPr>
          <a:xfrm>
            <a:off x="5640387" y="3512454"/>
            <a:ext cx="621736" cy="119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/>
          <p:nvPr/>
        </p:nvCxnSpPr>
        <p:spPr>
          <a:xfrm>
            <a:off x="6583711" y="3512454"/>
            <a:ext cx="621736" cy="1191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/>
          <p:nvPr/>
        </p:nvSpPr>
        <p:spPr>
          <a:xfrm>
            <a:off x="1373988" y="1486450"/>
            <a:ext cx="6628282" cy="546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5080" indent="-5080" eaLnBrk="1" hangingPunct="1">
              <a:spcBef>
                <a:spcPct val="20000"/>
              </a:spcBef>
              <a:buSzPct val="85000"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0243" name="Rectangle 3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0244" name="Rectangle 4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0245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0246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0247" name="Rectangle 7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8" name="Text Box 8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249" name="Text Box 9"/>
          <p:cNvSpPr txBox="1"/>
          <p:nvPr/>
        </p:nvSpPr>
        <p:spPr>
          <a:xfrm>
            <a:off x="2462623" y="114342"/>
            <a:ext cx="4048433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填空题（三）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19822" name="Picture 14"/>
          <p:cNvPicPr>
            <a:picLocks noChangeAspect="1"/>
          </p:cNvPicPr>
          <p:nvPr/>
        </p:nvPicPr>
        <p:blipFill>
          <a:blip r:embed="rId1"/>
          <a:srcRect l="5128" t="59970" r="9038" b="29239"/>
          <a:stretch>
            <a:fillRect/>
          </a:stretch>
        </p:blipFill>
        <p:spPr>
          <a:xfrm>
            <a:off x="1500241" y="589578"/>
            <a:ext cx="6192352" cy="2787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825" name="Picture 17"/>
          <p:cNvPicPr>
            <a:picLocks noChangeAspect="1"/>
          </p:cNvPicPr>
          <p:nvPr/>
        </p:nvPicPr>
        <p:blipFill>
          <a:blip r:embed="rId2"/>
          <a:srcRect t="46574"/>
          <a:stretch>
            <a:fillRect/>
          </a:stretch>
        </p:blipFill>
        <p:spPr>
          <a:xfrm>
            <a:off x="1499050" y="1571016"/>
            <a:ext cx="6288828" cy="85399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3"/>
          <a:srcRect l="2945" t="72264" b="17488"/>
          <a:stretch>
            <a:fillRect/>
          </a:stretch>
        </p:blipFill>
        <p:spPr>
          <a:xfrm>
            <a:off x="1520489" y="931414"/>
            <a:ext cx="6160193" cy="290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21"/>
          <p:cNvPicPr>
            <a:picLocks noChangeAspect="1"/>
          </p:cNvPicPr>
          <p:nvPr/>
        </p:nvPicPr>
        <p:blipFill>
          <a:blip r:embed="rId3"/>
          <a:srcRect t="86263" b="2225"/>
          <a:stretch>
            <a:fillRect/>
          </a:stretch>
        </p:blipFill>
        <p:spPr>
          <a:xfrm>
            <a:off x="1501432" y="2877615"/>
            <a:ext cx="6013692" cy="3704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22"/>
          <p:cNvPicPr>
            <a:picLocks noChangeAspect="1"/>
          </p:cNvPicPr>
          <p:nvPr/>
        </p:nvPicPr>
        <p:blipFill>
          <a:blip r:embed="rId4"/>
          <a:srcRect l="2980" t="69643" b="21637"/>
          <a:stretch>
            <a:fillRect/>
          </a:stretch>
        </p:blipFill>
        <p:spPr>
          <a:xfrm>
            <a:off x="1490713" y="1260148"/>
            <a:ext cx="6166148" cy="251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23"/>
          <p:cNvPicPr>
            <a:picLocks noChangeAspect="1"/>
          </p:cNvPicPr>
          <p:nvPr/>
        </p:nvPicPr>
        <p:blipFill>
          <a:blip r:embed="rId4"/>
          <a:srcRect t="85091" r="1790" b="6064"/>
          <a:stretch>
            <a:fillRect/>
          </a:stretch>
        </p:blipFill>
        <p:spPr>
          <a:xfrm>
            <a:off x="1439496" y="2520296"/>
            <a:ext cx="6193543" cy="30967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Text Box 2"/>
          <p:cNvSpPr txBox="1"/>
          <p:nvPr/>
        </p:nvSpPr>
        <p:spPr>
          <a:xfrm>
            <a:off x="1656271" y="1600793"/>
            <a:ext cx="525974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3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1268" name="Rectangle 4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1269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1270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1271" name="Rectangle 7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72" name="Text Box 8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273" name="Text Box 9"/>
          <p:cNvSpPr txBox="1"/>
          <p:nvPr/>
        </p:nvSpPr>
        <p:spPr>
          <a:xfrm>
            <a:off x="2747287" y="0"/>
            <a:ext cx="4048434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选择题（有时有）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1274" name="Picture 10"/>
          <p:cNvPicPr>
            <a:picLocks noChangeAspect="1"/>
          </p:cNvPicPr>
          <p:nvPr/>
        </p:nvPicPr>
        <p:blipFill>
          <a:blip r:embed="rId1"/>
          <a:srcRect l="6529" t="7919" r="51508"/>
          <a:stretch>
            <a:fillRect/>
          </a:stretch>
        </p:blipFill>
        <p:spPr>
          <a:xfrm>
            <a:off x="1959993" y="191762"/>
            <a:ext cx="3960294" cy="495364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843" name="Text Box 11"/>
          <p:cNvSpPr txBox="1"/>
          <p:nvPr/>
        </p:nvSpPr>
        <p:spPr>
          <a:xfrm>
            <a:off x="4388576" y="1160098"/>
            <a:ext cx="852803" cy="4616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</a:rPr>
              <a:t>√</a:t>
            </a:r>
            <a:endParaRPr lang="zh-CN" altLang="en-US" sz="3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44" name="Text Box 12"/>
          <p:cNvSpPr txBox="1"/>
          <p:nvPr/>
        </p:nvSpPr>
        <p:spPr>
          <a:xfrm>
            <a:off x="3785896" y="3173000"/>
            <a:ext cx="852803" cy="4616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</a:rPr>
              <a:t>√</a:t>
            </a:r>
            <a:endParaRPr lang="zh-CN" altLang="en-US" sz="3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45" name="Text Box 13"/>
          <p:cNvSpPr txBox="1"/>
          <p:nvPr/>
        </p:nvSpPr>
        <p:spPr>
          <a:xfrm>
            <a:off x="2428081" y="4688036"/>
            <a:ext cx="852803" cy="4616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</a:rPr>
              <a:t>√</a:t>
            </a:r>
            <a:endParaRPr lang="zh-CN" altLang="en-US" sz="3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46" name="Text Box 14"/>
          <p:cNvSpPr txBox="1"/>
          <p:nvPr/>
        </p:nvSpPr>
        <p:spPr>
          <a:xfrm>
            <a:off x="4955523" y="4688036"/>
            <a:ext cx="852803" cy="4616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</a:rPr>
              <a:t>√</a:t>
            </a:r>
            <a:endParaRPr lang="zh-CN" altLang="en-US" sz="3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0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3" grpId="0"/>
      <p:bldP spid="120844" grpId="0"/>
      <p:bldP spid="120845" grpId="0"/>
      <p:bldP spid="1208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Text Box 2"/>
          <p:cNvSpPr txBox="1"/>
          <p:nvPr/>
        </p:nvSpPr>
        <p:spPr>
          <a:xfrm>
            <a:off x="1656271" y="1600793"/>
            <a:ext cx="525974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</a:endParaRPr>
          </a:p>
        </p:txBody>
      </p:sp>
      <p:sp>
        <p:nvSpPr>
          <p:cNvPr id="12291" name="Rectangle 3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2292" name="Rectangle 4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2293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2294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2295" name="Rectangle 7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96" name="Text Box 8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297" name="Text Box 9"/>
          <p:cNvSpPr txBox="1"/>
          <p:nvPr/>
        </p:nvSpPr>
        <p:spPr>
          <a:xfrm>
            <a:off x="3333291" y="151266"/>
            <a:ext cx="20665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截交线作图题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2298" name="Picture 10"/>
          <p:cNvPicPr>
            <a:picLocks noChangeAspect="1"/>
          </p:cNvPicPr>
          <p:nvPr/>
        </p:nvPicPr>
        <p:blipFill>
          <a:blip r:embed="rId1"/>
          <a:srcRect l="7404" t="6384" r="52899" b="48138"/>
          <a:stretch>
            <a:fillRect/>
          </a:stretch>
        </p:blipFill>
        <p:spPr>
          <a:xfrm>
            <a:off x="1577660" y="560992"/>
            <a:ext cx="6056571" cy="3955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867" name="Picture 11"/>
          <p:cNvPicPr>
            <a:picLocks noChangeAspect="1"/>
          </p:cNvPicPr>
          <p:nvPr/>
        </p:nvPicPr>
        <p:blipFill>
          <a:blip r:embed="rId2"/>
          <a:srcRect l="8849" r="3889" b="3662"/>
          <a:stretch>
            <a:fillRect/>
          </a:stretch>
        </p:blipFill>
        <p:spPr>
          <a:xfrm>
            <a:off x="1713442" y="2376177"/>
            <a:ext cx="3837615" cy="241548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 Box 2"/>
          <p:cNvSpPr txBox="1"/>
          <p:nvPr/>
        </p:nvSpPr>
        <p:spPr>
          <a:xfrm>
            <a:off x="1656271" y="1600793"/>
            <a:ext cx="525974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</a:endParaRPr>
          </a:p>
        </p:txBody>
      </p:sp>
      <p:sp>
        <p:nvSpPr>
          <p:cNvPr id="13315" name="Rectangle 3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3316" name="Rectangle 4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3317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3318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3319" name="Rectangle 7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0" name="Text Box 8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321" name="Text Box 9"/>
          <p:cNvSpPr txBox="1"/>
          <p:nvPr/>
        </p:nvSpPr>
        <p:spPr>
          <a:xfrm>
            <a:off x="3333291" y="151266"/>
            <a:ext cx="20665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相贯线作图题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3322" name="Picture 10"/>
          <p:cNvPicPr>
            <a:picLocks noChangeAspect="1"/>
          </p:cNvPicPr>
          <p:nvPr/>
        </p:nvPicPr>
        <p:blipFill>
          <a:blip r:embed="rId1"/>
          <a:srcRect l="7404" t="53865" r="54274" b="1753"/>
          <a:stretch>
            <a:fillRect/>
          </a:stretch>
        </p:blipFill>
        <p:spPr>
          <a:xfrm>
            <a:off x="1450216" y="560992"/>
            <a:ext cx="5929126" cy="39138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891" name="Picture 11"/>
          <p:cNvPicPr>
            <a:picLocks noChangeAspect="1"/>
          </p:cNvPicPr>
          <p:nvPr/>
        </p:nvPicPr>
        <p:blipFill>
          <a:blip r:embed="rId2"/>
          <a:srcRect l="22890" t="2942" r="10152" b="6384"/>
          <a:stretch>
            <a:fillRect/>
          </a:stretch>
        </p:blipFill>
        <p:spPr>
          <a:xfrm>
            <a:off x="5470064" y="826600"/>
            <a:ext cx="2332107" cy="180089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/>
          <p:nvPr/>
        </p:nvSpPr>
        <p:spPr>
          <a:xfrm>
            <a:off x="1373988" y="1486450"/>
            <a:ext cx="6628282" cy="546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5080" indent="-5080" eaLnBrk="1" hangingPunct="1">
              <a:spcBef>
                <a:spcPct val="20000"/>
              </a:spcBef>
              <a:buSzPct val="85000"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4339" name="Text Box 3"/>
          <p:cNvSpPr txBox="1"/>
          <p:nvPr/>
        </p:nvSpPr>
        <p:spPr>
          <a:xfrm>
            <a:off x="1656271" y="1600793"/>
            <a:ext cx="525974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</a:endParaRPr>
          </a:p>
        </p:txBody>
      </p:sp>
      <p:sp>
        <p:nvSpPr>
          <p:cNvPr id="14340" name="Rectangle 4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4341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4342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4343" name="Rectangle 7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4344" name="Rectangle 8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5" name="Text Box 9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4346" name="Text Box 10"/>
          <p:cNvSpPr txBox="1"/>
          <p:nvPr/>
        </p:nvSpPr>
        <p:spPr>
          <a:xfrm>
            <a:off x="3006939" y="151266"/>
            <a:ext cx="4048434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读图“由二求三”题（一）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（基本不含截交线、相贯线）</a:t>
            </a:r>
            <a:endParaRPr lang="zh-CN" altLang="en-US" sz="15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4347" name="Picture 11"/>
          <p:cNvPicPr>
            <a:picLocks noChangeAspect="1"/>
          </p:cNvPicPr>
          <p:nvPr/>
        </p:nvPicPr>
        <p:blipFill>
          <a:blip r:embed="rId1"/>
          <a:srcRect l="51257" t="7489" r="12543" b="68826"/>
          <a:stretch>
            <a:fillRect/>
          </a:stretch>
        </p:blipFill>
        <p:spPr>
          <a:xfrm>
            <a:off x="1494286" y="695583"/>
            <a:ext cx="5608730" cy="2091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916" name="Picture 12"/>
          <p:cNvPicPr>
            <a:picLocks noChangeAspect="1"/>
          </p:cNvPicPr>
          <p:nvPr/>
        </p:nvPicPr>
        <p:blipFill>
          <a:blip r:embed="rId2"/>
          <a:srcRect l="15033" t="803" r="20262"/>
          <a:stretch>
            <a:fillRect/>
          </a:stretch>
        </p:blipFill>
        <p:spPr>
          <a:xfrm>
            <a:off x="2373292" y="2781139"/>
            <a:ext cx="2358311" cy="206054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/>
          <p:nvPr/>
        </p:nvSpPr>
        <p:spPr>
          <a:xfrm>
            <a:off x="1373988" y="1486450"/>
            <a:ext cx="6628282" cy="546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5080" indent="-5080" eaLnBrk="1" hangingPunct="1">
              <a:spcBef>
                <a:spcPct val="20000"/>
              </a:spcBef>
              <a:buSzPct val="85000"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5363" name="Text Box 9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5364" name="Text Box 10"/>
          <p:cNvSpPr txBox="1"/>
          <p:nvPr/>
        </p:nvSpPr>
        <p:spPr>
          <a:xfrm>
            <a:off x="3006939" y="151266"/>
            <a:ext cx="41580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读图“由二求三”题（二）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（含少量截交线、相贯线）</a:t>
            </a:r>
            <a:endParaRPr lang="zh-CN" altLang="en-US" sz="15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5365" name="Picture 11"/>
          <p:cNvPicPr>
            <a:picLocks noChangeAspect="1"/>
          </p:cNvPicPr>
          <p:nvPr/>
        </p:nvPicPr>
        <p:blipFill>
          <a:blip r:embed="rId1"/>
          <a:srcRect l="6905" t="7042" r="69937" b="26823"/>
          <a:stretch>
            <a:fillRect/>
          </a:stretch>
        </p:blipFill>
        <p:spPr>
          <a:xfrm>
            <a:off x="1700340" y="649131"/>
            <a:ext cx="2676325" cy="435691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940" name="Picture 12"/>
          <p:cNvPicPr>
            <a:picLocks noChangeAspect="1"/>
          </p:cNvPicPr>
          <p:nvPr/>
        </p:nvPicPr>
        <p:blipFill>
          <a:blip r:embed="rId2"/>
          <a:srcRect l="26672" t="11424" r="24854" b="8450"/>
          <a:stretch>
            <a:fillRect/>
          </a:stretch>
        </p:blipFill>
        <p:spPr>
          <a:xfrm>
            <a:off x="4368328" y="825409"/>
            <a:ext cx="2478608" cy="2335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266" name="组合 174"/>
          <p:cNvGrpSpPr/>
          <p:nvPr/>
        </p:nvGrpSpPr>
        <p:grpSpPr>
          <a:xfrm>
            <a:off x="368300" y="211138"/>
            <a:ext cx="4564063" cy="1150937"/>
            <a:chOff x="1907704" y="3289712"/>
            <a:chExt cx="4564623" cy="1152128"/>
          </a:xfrm>
        </p:grpSpPr>
        <p:sp>
          <p:nvSpPr>
            <p:cNvPr id="11269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71" tIns="34285" rIns="68571" bIns="34285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rgbClr val="123E61"/>
                  </a:solidFill>
                  <a:ea typeface="仓耳玄三01简繁 W01" panose="02020400000000000000" charset="-122"/>
                  <a:sym typeface="Consolas" panose="020B0609020204030204" charset="0"/>
                </a:rPr>
                <a:t>Ⅰ</a:t>
              </a:r>
              <a:endParaRPr lang="zh-CN" altLang="en-US" sz="7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517627" y="3505835"/>
              <a:ext cx="2954700" cy="646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课程考核办法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3309639" y="3307192"/>
              <a:ext cx="0" cy="1117168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990600" y="2897188"/>
            <a:ext cx="7416800" cy="554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期末考试         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40%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    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90600" y="1673225"/>
            <a:ext cx="7416800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平时成绩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（小作业、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大作业或测验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、上机）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60%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         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要重视平时作业，不欠账！！！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/>
          <p:nvPr/>
        </p:nvSpPr>
        <p:spPr>
          <a:xfrm>
            <a:off x="1373988" y="1486450"/>
            <a:ext cx="6628282" cy="546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5080" indent="-5080" eaLnBrk="1" hangingPunct="1">
              <a:spcBef>
                <a:spcPct val="20000"/>
              </a:spcBef>
              <a:buSzPct val="85000"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6387" name="Text Box 3"/>
          <p:cNvSpPr txBox="1"/>
          <p:nvPr/>
        </p:nvSpPr>
        <p:spPr>
          <a:xfrm>
            <a:off x="1656271" y="1600793"/>
            <a:ext cx="525974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</a:endParaRPr>
          </a:p>
        </p:txBody>
      </p:sp>
      <p:sp>
        <p:nvSpPr>
          <p:cNvPr id="16388" name="Rectangle 4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6389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6390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6391" name="Rectangle 7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6392" name="Rectangle 8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3" name="Text Box 9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6394" name="Picture 10"/>
          <p:cNvPicPr>
            <a:picLocks noChangeAspect="1"/>
          </p:cNvPicPr>
          <p:nvPr/>
        </p:nvPicPr>
        <p:blipFill>
          <a:blip r:embed="rId1"/>
          <a:srcRect l="7547" t="4100" r="42284" b="34679"/>
          <a:stretch>
            <a:fillRect/>
          </a:stretch>
        </p:blipFill>
        <p:spPr>
          <a:xfrm>
            <a:off x="1527635" y="865905"/>
            <a:ext cx="5758804" cy="400555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5" name="Text Box 11"/>
          <p:cNvSpPr txBox="1"/>
          <p:nvPr/>
        </p:nvSpPr>
        <p:spPr>
          <a:xfrm>
            <a:off x="3006939" y="151266"/>
            <a:ext cx="41580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读图“由二求三”题（三）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（含较多截交线、相贯线）</a:t>
            </a:r>
            <a:endParaRPr lang="zh-CN" altLang="en-US" sz="15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25965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05" y="759900"/>
            <a:ext cx="4828581" cy="275255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"/>
          <p:cNvSpPr/>
          <p:nvPr/>
        </p:nvSpPr>
        <p:spPr>
          <a:xfrm>
            <a:off x="1373988" y="1486450"/>
            <a:ext cx="6628282" cy="546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5080" indent="-5080" eaLnBrk="1" hangingPunct="1">
              <a:spcBef>
                <a:spcPct val="20000"/>
              </a:spcBef>
              <a:buSzPct val="85000"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7411" name="Text Box 9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7412" name="Text Box 10"/>
          <p:cNvSpPr txBox="1"/>
          <p:nvPr/>
        </p:nvSpPr>
        <p:spPr>
          <a:xfrm>
            <a:off x="2780637" y="115534"/>
            <a:ext cx="41580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尺寸标注题（一）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（视图为纯投影图形式）</a:t>
            </a:r>
            <a:endParaRPr lang="zh-CN" altLang="en-US" sz="15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26987" name="Picture 11"/>
          <p:cNvPicPr>
            <a:picLocks noChangeAspect="1"/>
          </p:cNvPicPr>
          <p:nvPr/>
        </p:nvPicPr>
        <p:blipFill>
          <a:blip r:embed="rId1"/>
          <a:srcRect l="50633" t="7262" r="15540" b="32990"/>
          <a:stretch>
            <a:fillRect/>
          </a:stretch>
        </p:blipFill>
        <p:spPr>
          <a:xfrm>
            <a:off x="1562177" y="763474"/>
            <a:ext cx="3897168" cy="392337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988" name="Picture 12"/>
          <p:cNvPicPr>
            <a:picLocks noChangeAspect="1"/>
          </p:cNvPicPr>
          <p:nvPr/>
        </p:nvPicPr>
        <p:blipFill>
          <a:blip r:embed="rId2"/>
          <a:srcRect l="43443" t="6134" r="18733" b="31519"/>
          <a:stretch>
            <a:fillRect/>
          </a:stretch>
        </p:blipFill>
        <p:spPr>
          <a:xfrm>
            <a:off x="2753243" y="696774"/>
            <a:ext cx="4518904" cy="424495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4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8435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8436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8437" name="Rectangle 7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8438" name="Rectangle 8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9" name="Text Box 9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8440" name="Picture 10"/>
          <p:cNvPicPr>
            <a:picLocks noChangeAspect="1"/>
          </p:cNvPicPr>
          <p:nvPr/>
        </p:nvPicPr>
        <p:blipFill>
          <a:blip r:embed="rId1"/>
          <a:srcRect l="59447" t="49892" b="44946"/>
          <a:stretch>
            <a:fillRect/>
          </a:stretch>
        </p:blipFill>
        <p:spPr>
          <a:xfrm>
            <a:off x="1572896" y="688436"/>
            <a:ext cx="5416968" cy="3930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1" name="Text Box 12"/>
          <p:cNvSpPr txBox="1"/>
          <p:nvPr/>
        </p:nvSpPr>
        <p:spPr>
          <a:xfrm>
            <a:off x="2780637" y="115534"/>
            <a:ext cx="415801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尺寸标注题（二）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（视图含剖视图）</a:t>
            </a:r>
            <a:endParaRPr lang="zh-CN" altLang="en-US" sz="15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28013" name="Picture 13"/>
          <p:cNvPicPr>
            <a:picLocks noChangeAspect="1"/>
          </p:cNvPicPr>
          <p:nvPr/>
        </p:nvPicPr>
        <p:blipFill>
          <a:blip r:embed="rId1"/>
          <a:srcRect l="65038" t="56619"/>
          <a:stretch>
            <a:fillRect/>
          </a:stretch>
        </p:blipFill>
        <p:spPr>
          <a:xfrm>
            <a:off x="2418553" y="1380446"/>
            <a:ext cx="4670170" cy="330282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8014" name="Picture 14"/>
          <p:cNvPicPr>
            <a:picLocks noChangeAspect="1"/>
          </p:cNvPicPr>
          <p:nvPr/>
        </p:nvPicPr>
        <p:blipFill>
          <a:blip r:embed="rId2"/>
          <a:srcRect l="50330" t="13020" r="3514" b="8701"/>
          <a:stretch>
            <a:fillRect/>
          </a:stretch>
        </p:blipFill>
        <p:spPr>
          <a:xfrm>
            <a:off x="2734186" y="1061240"/>
            <a:ext cx="3495778" cy="3377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8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/>
          <p:nvPr/>
        </p:nvSpPr>
        <p:spPr>
          <a:xfrm>
            <a:off x="1373988" y="1486450"/>
            <a:ext cx="6628282" cy="5467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5080" indent="-5080" eaLnBrk="1" hangingPunct="1">
              <a:spcBef>
                <a:spcPct val="20000"/>
              </a:spcBef>
              <a:buSzPct val="85000"/>
            </a:pPr>
            <a:endParaRPr lang="zh-CN" altLang="en-US" sz="100" dirty="0">
              <a:latin typeface="Arial" panose="020B0604020202020204" pitchFamily="34" charset="0"/>
            </a:endParaRPr>
          </a:p>
        </p:txBody>
      </p:sp>
      <p:sp>
        <p:nvSpPr>
          <p:cNvPr id="19459" name="Text Box 3"/>
          <p:cNvSpPr txBox="1"/>
          <p:nvPr/>
        </p:nvSpPr>
        <p:spPr>
          <a:xfrm>
            <a:off x="1656271" y="1600793"/>
            <a:ext cx="525974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</a:endParaRPr>
          </a:p>
        </p:txBody>
      </p:sp>
      <p:sp>
        <p:nvSpPr>
          <p:cNvPr id="19460" name="Rectangle 4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9461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9462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9463" name="Rectangle 7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19464" name="Rectangle 8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5" name="Text Box 9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9466" name="Picture 10"/>
          <p:cNvPicPr>
            <a:picLocks noChangeAspect="1"/>
          </p:cNvPicPr>
          <p:nvPr/>
        </p:nvPicPr>
        <p:blipFill>
          <a:blip r:embed="rId1"/>
          <a:srcRect l="9491" t="4350" r="45531" b="15962"/>
          <a:stretch>
            <a:fillRect/>
          </a:stretch>
        </p:blipFill>
        <p:spPr>
          <a:xfrm>
            <a:off x="1824211" y="769429"/>
            <a:ext cx="4158011" cy="41996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7" name="Text Box 11"/>
          <p:cNvSpPr txBox="1"/>
          <p:nvPr/>
        </p:nvSpPr>
        <p:spPr>
          <a:xfrm>
            <a:off x="3006939" y="125062"/>
            <a:ext cx="3002678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剖视作图题（一）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（题中视图为纯投影图形式）</a:t>
            </a:r>
            <a:endParaRPr lang="zh-CN" altLang="en-US" sz="15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30061" name="Picture 13"/>
          <p:cNvPicPr>
            <a:picLocks noChangeAspect="1"/>
          </p:cNvPicPr>
          <p:nvPr/>
        </p:nvPicPr>
        <p:blipFill>
          <a:blip r:embed="rId2"/>
          <a:srcRect t="10652" r="7486" b="50000"/>
          <a:stretch>
            <a:fillRect/>
          </a:stretch>
        </p:blipFill>
        <p:spPr>
          <a:xfrm>
            <a:off x="2050514" y="2085557"/>
            <a:ext cx="4007937" cy="97071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Text Box 2"/>
          <p:cNvSpPr txBox="1"/>
          <p:nvPr/>
        </p:nvSpPr>
        <p:spPr>
          <a:xfrm>
            <a:off x="1656271" y="1600793"/>
            <a:ext cx="525974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</a:endParaRPr>
          </a:p>
        </p:txBody>
      </p:sp>
      <p:sp>
        <p:nvSpPr>
          <p:cNvPr id="20483" name="Rectangle 3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20484" name="Rectangle 4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20485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20486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20487" name="Rectangle 7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8" name="Text Box 8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20489" name="Picture 10"/>
          <p:cNvPicPr>
            <a:picLocks noChangeAspect="1"/>
          </p:cNvPicPr>
          <p:nvPr/>
        </p:nvPicPr>
        <p:blipFill>
          <a:blip r:embed="rId1"/>
          <a:srcRect l="50758" t="54416" r="21303"/>
          <a:stretch>
            <a:fillRect/>
          </a:stretch>
        </p:blipFill>
        <p:spPr>
          <a:xfrm>
            <a:off x="1266792" y="665806"/>
            <a:ext cx="4491509" cy="41770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035" name="Picture 11"/>
          <p:cNvPicPr>
            <a:picLocks noChangeAspect="1"/>
          </p:cNvPicPr>
          <p:nvPr/>
        </p:nvPicPr>
        <p:blipFill>
          <a:blip r:embed="rId2"/>
          <a:srcRect l="29527" t="10516" r="24977" b="21909"/>
          <a:stretch>
            <a:fillRect/>
          </a:stretch>
        </p:blipFill>
        <p:spPr>
          <a:xfrm>
            <a:off x="5028179" y="917121"/>
            <a:ext cx="2626300" cy="222372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91" name="Text Box 12"/>
          <p:cNvSpPr txBox="1"/>
          <p:nvPr/>
        </p:nvSpPr>
        <p:spPr>
          <a:xfrm>
            <a:off x="2998602" y="0"/>
            <a:ext cx="3002677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剖视作图题（二）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楷体_GB2312" pitchFamily="49" charset="-122"/>
              </a:rPr>
              <a:t>（题中视图含剖视图）</a:t>
            </a:r>
            <a:endParaRPr lang="zh-CN" altLang="en-US" sz="150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Text Box 3"/>
          <p:cNvSpPr txBox="1"/>
          <p:nvPr/>
        </p:nvSpPr>
        <p:spPr>
          <a:xfrm>
            <a:off x="1656271" y="1600793"/>
            <a:ext cx="525974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</a:endParaRPr>
          </a:p>
        </p:txBody>
      </p:sp>
      <p:sp>
        <p:nvSpPr>
          <p:cNvPr id="21507" name="Rectangle 4"/>
          <p:cNvSpPr/>
          <p:nvPr/>
        </p:nvSpPr>
        <p:spPr>
          <a:xfrm>
            <a:off x="6287135" y="4001982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21508" name="Rectangle 5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21509" name="Rectangle 6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21510" name="Rectangle 7"/>
          <p:cNvSpPr/>
          <p:nvPr/>
        </p:nvSpPr>
        <p:spPr>
          <a:xfrm>
            <a:off x="4502918" y="2435730"/>
            <a:ext cx="309880" cy="29908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1350" b="0" dirty="0">
              <a:latin typeface="Arial" panose="020B0604020202020204" pitchFamily="34" charset="0"/>
            </a:endParaRPr>
          </a:p>
        </p:txBody>
      </p:sp>
      <p:sp>
        <p:nvSpPr>
          <p:cNvPr id="21511" name="Rectangle 8"/>
          <p:cNvSpPr/>
          <p:nvPr/>
        </p:nvSpPr>
        <p:spPr>
          <a:xfrm>
            <a:off x="4417060" y="2286847"/>
            <a:ext cx="309880" cy="59880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p>
            <a:pPr algn="ctr" eaLnBrk="1" hangingPunct="1"/>
            <a:endParaRPr lang="zh-CN" altLang="en-US" sz="33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12" name="Text Box 9"/>
          <p:cNvSpPr txBox="1"/>
          <p:nvPr/>
        </p:nvSpPr>
        <p:spPr>
          <a:xfrm>
            <a:off x="4972198" y="4802378"/>
            <a:ext cx="1314937" cy="3683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algn="ctr" eaLnBrk="1" hangingPunct="1">
              <a:spcBef>
                <a:spcPct val="50000"/>
              </a:spcBef>
            </a:pPr>
            <a:endParaRPr lang="zh-CN" altLang="en-US" sz="18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513" name="Text Box 10"/>
          <p:cNvSpPr txBox="1"/>
          <p:nvPr/>
        </p:nvSpPr>
        <p:spPr>
          <a:xfrm>
            <a:off x="3006939" y="151266"/>
            <a:ext cx="4158012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计算机绘图题（以前的题型）</a:t>
            </a:r>
            <a:endParaRPr lang="zh-CN" altLang="en-US" sz="21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03436" name="Picture 12"/>
          <p:cNvPicPr>
            <a:picLocks noChangeAspect="1"/>
          </p:cNvPicPr>
          <p:nvPr/>
        </p:nvPicPr>
        <p:blipFill>
          <a:blip r:embed="rId1"/>
          <a:srcRect l="50633" t="7480" r="14166" b="26604"/>
          <a:stretch>
            <a:fillRect/>
          </a:stretch>
        </p:blipFill>
        <p:spPr>
          <a:xfrm>
            <a:off x="1702722" y="602679"/>
            <a:ext cx="4090121" cy="436525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37" name="Picture 13"/>
          <p:cNvPicPr>
            <a:picLocks noChangeAspect="1"/>
          </p:cNvPicPr>
          <p:nvPr/>
        </p:nvPicPr>
        <p:blipFill>
          <a:blip r:embed="rId2"/>
          <a:srcRect l="40714" t="34241" r="26797" b="27824"/>
          <a:stretch>
            <a:fillRect/>
          </a:stretch>
        </p:blipFill>
        <p:spPr>
          <a:xfrm>
            <a:off x="2353044" y="1313746"/>
            <a:ext cx="4203271" cy="279781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9" name="Rectangle 4"/>
          <p:cNvSpPr txBox="1"/>
          <p:nvPr/>
        </p:nvSpPr>
        <p:spPr>
          <a:xfrm>
            <a:off x="1329918" y="1843770"/>
            <a:ext cx="1391165" cy="863523"/>
          </a:xfrm>
          <a:prstGeom prst="rect">
            <a:avLst/>
          </a:prstGeom>
          <a:noFill/>
          <a:ln w="9525">
            <a:noFill/>
          </a:ln>
        </p:spPr>
        <p:txBody>
          <a:bodyPr lIns="51447" tIns="25723" rIns="51447" bIns="25723" anchor="ctr" anchorCtr="0"/>
          <a:p>
            <a:pPr algn="ctr">
              <a:buFontTx/>
            </a:pPr>
            <a:r>
              <a:rPr lang="en-US" altLang="zh-CN" sz="6000" b="1" dirty="0">
                <a:solidFill>
                  <a:srgbClr val="123E61"/>
                </a:solidFill>
                <a:latin typeface="微软雅黑" panose="020B0503020204020204" pitchFamily="34" charset="-122"/>
                <a:ea typeface="FZHei-B01S"/>
                <a:sym typeface="+mn-lt"/>
              </a:rPr>
              <a:t>Ⅴ</a:t>
            </a:r>
            <a:endParaRPr lang="zh-CN" altLang="en-US" sz="5400" b="1" dirty="0">
              <a:solidFill>
                <a:srgbClr val="123E61"/>
              </a:solidFill>
              <a:latin typeface="微软雅黑" panose="020B0503020204020204" pitchFamily="34" charset="-122"/>
              <a:ea typeface="FZHei-B01S"/>
              <a:sym typeface="+mn-lt"/>
            </a:endParaRPr>
          </a:p>
        </p:txBody>
      </p:sp>
      <p:sp>
        <p:nvSpPr>
          <p:cNvPr id="2050" name="矩形 21"/>
          <p:cNvSpPr/>
          <p:nvPr/>
        </p:nvSpPr>
        <p:spPr>
          <a:xfrm>
            <a:off x="2790093" y="2009329"/>
            <a:ext cx="4754880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FontTx/>
            </a:pPr>
            <a:r>
              <a:rPr lang="zh-CN" altLang="en-US" sz="3000" b="1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截交与相贯部分作业题讲解</a:t>
            </a:r>
            <a:endParaRPr lang="zh-CN" altLang="en-US" sz="3000" b="1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 bwMode="auto">
          <a:xfrm>
            <a:off x="2699644" y="1856872"/>
            <a:ext cx="0" cy="837320"/>
          </a:xfrm>
          <a:prstGeom prst="line">
            <a:avLst/>
          </a:prstGeom>
          <a:ln w="19050">
            <a:solidFill>
              <a:srgbClr val="185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矩形 21"/>
          <p:cNvSpPr/>
          <p:nvPr/>
        </p:nvSpPr>
        <p:spPr>
          <a:xfrm>
            <a:off x="1600162" y="169131"/>
            <a:ext cx="4450080" cy="414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FontTx/>
            </a:pPr>
            <a:r>
              <a:rPr lang="zh-CN" altLang="en-US" sz="2100" b="1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交线（截交线、相贯线）做题要点：</a:t>
            </a:r>
            <a:endParaRPr lang="zh-CN" altLang="en-US" sz="2100" b="1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" name="矩形 21"/>
          <p:cNvSpPr/>
          <p:nvPr/>
        </p:nvSpPr>
        <p:spPr>
          <a:xfrm>
            <a:off x="1479914" y="627692"/>
            <a:ext cx="4716780" cy="414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FontTx/>
            </a:pP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一、明确交线空间形状和交线投影形状</a:t>
            </a:r>
            <a:endParaRPr lang="zh-CN" altLang="en-US" sz="2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" name="矩形 21"/>
          <p:cNvSpPr/>
          <p:nvPr/>
        </p:nvSpPr>
        <p:spPr>
          <a:xfrm>
            <a:off x="1772487" y="1082679"/>
            <a:ext cx="540131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1.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在题上找交线已知投影（一个或两个是已知的）；</a:t>
            </a:r>
            <a:endParaRPr lang="zh-CN" altLang="en-US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" name="矩形 21"/>
          <p:cNvSpPr/>
          <p:nvPr/>
        </p:nvSpPr>
        <p:spPr>
          <a:xfrm>
            <a:off x="1817065" y="1535284"/>
            <a:ext cx="608711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2.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明确交线空间形状（直线段、圆或圆弧、椭圆或椭圆弧、</a:t>
            </a:r>
            <a:endParaRPr lang="en-US" altLang="zh-CN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抛物线、双曲线；空间曲线）；</a:t>
            </a:r>
            <a:endParaRPr lang="zh-CN" altLang="en-US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8" name="矩形 21"/>
          <p:cNvSpPr/>
          <p:nvPr/>
        </p:nvSpPr>
        <p:spPr>
          <a:xfrm>
            <a:off x="1777759" y="2159403"/>
            <a:ext cx="6353175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3.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确定交线的投影形状</a:t>
            </a: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--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直线段的投影具有直线的投影规律；</a:t>
            </a:r>
            <a:endParaRPr lang="en-US" altLang="zh-CN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平面曲线</a:t>
            </a: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&lt;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圆、椭圆、抛物线、双曲线</a:t>
            </a: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&gt;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的投影具有平面的</a:t>
            </a:r>
            <a:endParaRPr lang="en-US" altLang="zh-CN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投影规律；轴线正放圆柱面上相贯线的一个投影为圆或</a:t>
            </a:r>
            <a:endParaRPr lang="en-US" altLang="zh-CN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圆弧，另两个投影一般为非圆曲线；</a:t>
            </a:r>
            <a:endParaRPr lang="zh-CN" altLang="en-US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9" name="矩形 21"/>
          <p:cNvSpPr/>
          <p:nvPr/>
        </p:nvSpPr>
        <p:spPr>
          <a:xfrm>
            <a:off x="1817065" y="3336176"/>
            <a:ext cx="6101715" cy="1476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4.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交线投影的作图方法</a:t>
            </a: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--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投影形状为直线时用三角板连线</a:t>
            </a:r>
            <a:endParaRPr lang="en-US" altLang="zh-CN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作图；投影形状为圆或圆弧时用圆规作图；只有投影形状</a:t>
            </a:r>
            <a:endParaRPr lang="en-US" altLang="zh-CN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为非圆曲线（椭圆、抛物线、双曲线、相贯线投影曲线）</a:t>
            </a:r>
            <a:endParaRPr lang="en-US" altLang="zh-CN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时，才用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描点法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&lt;</a:t>
            </a:r>
            <a:r>
              <a:rPr lang="zh-CN" altLang="en-US" sz="15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作出所有特殊点</a:t>
            </a:r>
            <a:r>
              <a:rPr lang="zh-CN" altLang="en-US" sz="100" dirty="0">
                <a:solidFill>
                  <a:srgbClr val="009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（最多三类特殊点）</a:t>
            </a:r>
            <a:r>
              <a:rPr lang="zh-CN" altLang="en-US" sz="15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的投影，</a:t>
            </a:r>
            <a:endParaRPr lang="en-US" altLang="zh-CN" sz="15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buFontTx/>
            </a:pPr>
            <a:r>
              <a:rPr lang="en-US" altLang="zh-CN" sz="15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</a:t>
            </a:r>
            <a:r>
              <a:rPr lang="zh-CN" altLang="en-US" sz="15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至少作一个一般点的投影</a:t>
            </a:r>
            <a:r>
              <a:rPr lang="en-US" altLang="zh-CN" sz="18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&gt;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  <a:endParaRPr lang="zh-CN" altLang="en-US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21"/>
          <p:cNvSpPr/>
          <p:nvPr/>
        </p:nvSpPr>
        <p:spPr>
          <a:xfrm>
            <a:off x="1546692" y="438312"/>
            <a:ext cx="6330516" cy="4140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二、交线上的点的投影作图方法</a:t>
            </a: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</a:t>
            </a:r>
            <a:r>
              <a:rPr lang="zh-CN" altLang="en-US" sz="2100" dirty="0">
                <a:solidFill>
                  <a:srgbClr val="009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立体表面取点法</a:t>
            </a:r>
            <a:endParaRPr lang="zh-CN" altLang="en-US" sz="2100" dirty="0">
              <a:solidFill>
                <a:srgbClr val="009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" name="矩形 21"/>
          <p:cNvSpPr/>
          <p:nvPr/>
        </p:nvSpPr>
        <p:spPr>
          <a:xfrm>
            <a:off x="1924261" y="1282778"/>
            <a:ext cx="462014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1.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点在平面上</a:t>
            </a: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-- 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一般方法为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平面上取点法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；</a:t>
            </a:r>
            <a:endParaRPr lang="zh-CN" altLang="en-US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0" name="矩形 21"/>
          <p:cNvSpPr/>
          <p:nvPr/>
        </p:nvSpPr>
        <p:spPr>
          <a:xfrm>
            <a:off x="1924261" y="1836624"/>
            <a:ext cx="540267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2.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点在圆柱面上</a:t>
            </a: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–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利用积聚性作图法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；</a:t>
            </a:r>
            <a:endParaRPr lang="zh-CN" altLang="en-US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1" name="矩形 21"/>
          <p:cNvSpPr/>
          <p:nvPr/>
        </p:nvSpPr>
        <p:spPr>
          <a:xfrm>
            <a:off x="1930216" y="2391660"/>
            <a:ext cx="540267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3.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点在圆锥面上</a:t>
            </a: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– 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方法为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纬圆法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或素线法；</a:t>
            </a:r>
            <a:endParaRPr lang="zh-CN" altLang="en-US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2" name="矩形 21"/>
          <p:cNvSpPr/>
          <p:nvPr/>
        </p:nvSpPr>
        <p:spPr>
          <a:xfrm>
            <a:off x="1936171" y="3037218"/>
            <a:ext cx="540267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4.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点在圆球面上</a:t>
            </a:r>
            <a:r>
              <a:rPr lang="en-US" altLang="zh-CN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–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方法为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纬圆法</a:t>
            </a:r>
            <a:r>
              <a:rPr lang="zh-CN" altLang="en-US" sz="1800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  <a:endParaRPr lang="zh-CN" altLang="en-US" sz="1800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TextBox 1"/>
          <p:cNvSpPr txBox="1"/>
          <p:nvPr/>
        </p:nvSpPr>
        <p:spPr>
          <a:xfrm>
            <a:off x="1141730" y="0"/>
            <a:ext cx="20129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3-9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07" y="412109"/>
            <a:ext cx="6373394" cy="4897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55" y="2897864"/>
            <a:ext cx="2539353" cy="1943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7" name="Line 5"/>
          <p:cNvSpPr/>
          <p:nvPr/>
        </p:nvSpPr>
        <p:spPr>
          <a:xfrm>
            <a:off x="2141035" y="1220843"/>
            <a:ext cx="1133895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58" name="Line 6"/>
          <p:cNvSpPr/>
          <p:nvPr/>
        </p:nvSpPr>
        <p:spPr>
          <a:xfrm>
            <a:off x="2141035" y="1220843"/>
            <a:ext cx="0" cy="3511262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59" name="Line 7"/>
          <p:cNvSpPr/>
          <p:nvPr/>
        </p:nvSpPr>
        <p:spPr>
          <a:xfrm>
            <a:off x="3274930" y="1220843"/>
            <a:ext cx="0" cy="3511262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0" name="Line 8"/>
          <p:cNvSpPr/>
          <p:nvPr/>
        </p:nvSpPr>
        <p:spPr>
          <a:xfrm>
            <a:off x="2141035" y="4732105"/>
            <a:ext cx="1133895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1" name="Line 9"/>
          <p:cNvSpPr/>
          <p:nvPr/>
        </p:nvSpPr>
        <p:spPr>
          <a:xfrm>
            <a:off x="2518602" y="1220843"/>
            <a:ext cx="0" cy="3511262"/>
          </a:xfrm>
          <a:prstGeom prst="line">
            <a:avLst/>
          </a:prstGeom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2" name="Line 10"/>
          <p:cNvSpPr/>
          <p:nvPr/>
        </p:nvSpPr>
        <p:spPr>
          <a:xfrm>
            <a:off x="2897361" y="1193448"/>
            <a:ext cx="0" cy="3511262"/>
          </a:xfrm>
          <a:prstGeom prst="line">
            <a:avLst/>
          </a:prstGeom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3" name="Line 11"/>
          <p:cNvSpPr/>
          <p:nvPr/>
        </p:nvSpPr>
        <p:spPr>
          <a:xfrm>
            <a:off x="2492399" y="4732105"/>
            <a:ext cx="40496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4" name="Line 12"/>
          <p:cNvSpPr/>
          <p:nvPr/>
        </p:nvSpPr>
        <p:spPr>
          <a:xfrm>
            <a:off x="1844459" y="1977170"/>
            <a:ext cx="1755631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5" name="Line 13"/>
          <p:cNvSpPr/>
          <p:nvPr/>
        </p:nvSpPr>
        <p:spPr>
          <a:xfrm>
            <a:off x="1843268" y="1949775"/>
            <a:ext cx="0" cy="2999104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6" name="Line 14"/>
          <p:cNvSpPr/>
          <p:nvPr/>
        </p:nvSpPr>
        <p:spPr>
          <a:xfrm>
            <a:off x="3600090" y="1977170"/>
            <a:ext cx="0" cy="2999104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7" name="Line 15"/>
          <p:cNvSpPr/>
          <p:nvPr/>
        </p:nvSpPr>
        <p:spPr>
          <a:xfrm>
            <a:off x="1817065" y="4948879"/>
            <a:ext cx="1783025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8" name="Line 16"/>
          <p:cNvSpPr/>
          <p:nvPr/>
        </p:nvSpPr>
        <p:spPr>
          <a:xfrm>
            <a:off x="2194632" y="1977170"/>
            <a:ext cx="0" cy="2971710"/>
          </a:xfrm>
          <a:prstGeom prst="line">
            <a:avLst/>
          </a:prstGeom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9" name="Line 17"/>
          <p:cNvSpPr/>
          <p:nvPr/>
        </p:nvSpPr>
        <p:spPr>
          <a:xfrm>
            <a:off x="3221331" y="1977170"/>
            <a:ext cx="0" cy="2971710"/>
          </a:xfrm>
          <a:prstGeom prst="line">
            <a:avLst/>
          </a:prstGeom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0" name="Line 18"/>
          <p:cNvSpPr/>
          <p:nvPr/>
        </p:nvSpPr>
        <p:spPr>
          <a:xfrm>
            <a:off x="2194632" y="4948879"/>
            <a:ext cx="1026699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1" name="Line 19"/>
          <p:cNvSpPr/>
          <p:nvPr/>
        </p:nvSpPr>
        <p:spPr>
          <a:xfrm>
            <a:off x="2141035" y="3732801"/>
            <a:ext cx="1133895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2" name="Line 20"/>
          <p:cNvSpPr/>
          <p:nvPr/>
        </p:nvSpPr>
        <p:spPr>
          <a:xfrm>
            <a:off x="2492399" y="3732801"/>
            <a:ext cx="40496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3" name="Line 21"/>
          <p:cNvSpPr/>
          <p:nvPr/>
        </p:nvSpPr>
        <p:spPr>
          <a:xfrm>
            <a:off x="1817065" y="3517218"/>
            <a:ext cx="1783025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4" name="Line 22"/>
          <p:cNvSpPr/>
          <p:nvPr/>
        </p:nvSpPr>
        <p:spPr>
          <a:xfrm>
            <a:off x="2194632" y="3517218"/>
            <a:ext cx="1026699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5" name="Line 23"/>
          <p:cNvSpPr/>
          <p:nvPr/>
        </p:nvSpPr>
        <p:spPr>
          <a:xfrm flipH="1">
            <a:off x="2194632" y="4732105"/>
            <a:ext cx="297766" cy="216774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6" name="Line 24"/>
          <p:cNvSpPr/>
          <p:nvPr/>
        </p:nvSpPr>
        <p:spPr>
          <a:xfrm>
            <a:off x="2897361" y="4732105"/>
            <a:ext cx="323970" cy="216774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7" name="Line 25"/>
          <p:cNvSpPr/>
          <p:nvPr/>
        </p:nvSpPr>
        <p:spPr>
          <a:xfrm flipH="1" flipV="1">
            <a:off x="2194632" y="3517218"/>
            <a:ext cx="297766" cy="215583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8" name="Line 26"/>
          <p:cNvSpPr/>
          <p:nvPr/>
        </p:nvSpPr>
        <p:spPr>
          <a:xfrm flipV="1">
            <a:off x="2924756" y="3517218"/>
            <a:ext cx="323970" cy="215583"/>
          </a:xfrm>
          <a:prstGeom prst="line">
            <a:avLst/>
          </a:prstGeom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6" name="TextBox 1"/>
          <p:cNvSpPr txBox="1"/>
          <p:nvPr/>
        </p:nvSpPr>
        <p:spPr>
          <a:xfrm>
            <a:off x="1736072" y="55980"/>
            <a:ext cx="5428879" cy="1066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zh-CN" altLang="en-US" sz="100" dirty="0">
                <a:latin typeface="Arial" panose="020B0604020202020204" pitchFamily="34" charset="0"/>
                <a:ea typeface="宋体" panose="02010600030101010101" pitchFamily="2" charset="-122"/>
              </a:rPr>
              <a:t>一般方法</a:t>
            </a: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sz="1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平面</a:t>
            </a:r>
            <a:r>
              <a:rPr lang="zh-CN" altLang="en-US" sz="1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（一般位置平面、投影面垂直面）</a:t>
            </a:r>
            <a:r>
              <a:rPr lang="zh-CN" altLang="en-US" sz="1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上取直线</a:t>
            </a:r>
            <a:r>
              <a:rPr lang="zh-CN" altLang="en-US" sz="100" dirty="0">
                <a:latin typeface="Arial" panose="020B0604020202020204" pitchFamily="34" charset="0"/>
                <a:ea typeface="宋体" panose="02010600030101010101" pitchFamily="2" charset="-122"/>
              </a:rPr>
              <a:t>作图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47" name="Line 28"/>
          <p:cNvSpPr/>
          <p:nvPr/>
        </p:nvSpPr>
        <p:spPr>
          <a:xfrm>
            <a:off x="1493095" y="4246151"/>
            <a:ext cx="243096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4" name="组合 174"/>
          <p:cNvGrpSpPr/>
          <p:nvPr/>
        </p:nvGrpSpPr>
        <p:grpSpPr>
          <a:xfrm>
            <a:off x="315913" y="9525"/>
            <a:ext cx="3455987" cy="1150938"/>
            <a:chOff x="1907704" y="3289712"/>
            <a:chExt cx="3455121" cy="1152128"/>
          </a:xfrm>
        </p:grpSpPr>
        <p:sp>
          <p:nvSpPr>
            <p:cNvPr id="13317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71" tIns="34285" rIns="68571" bIns="34285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rgbClr val="123E61"/>
                  </a:solidFill>
                  <a:ea typeface="仓耳玄三01简繁 W01" panose="02020400000000000000" charset="-122"/>
                  <a:sym typeface="Consolas" panose="020B0609020204030204" charset="0"/>
                </a:rPr>
                <a:t>Ⅱ</a:t>
              </a:r>
              <a:endParaRPr lang="zh-CN" altLang="en-US" sz="7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331768" y="3595155"/>
              <a:ext cx="2031057" cy="64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考试真题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3309281" y="3307193"/>
              <a:ext cx="0" cy="1117166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1143000"/>
            <a:ext cx="3095625" cy="3806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63" y="88900"/>
            <a:ext cx="3822700" cy="4667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TextBox 1"/>
          <p:cNvSpPr txBox="1"/>
          <p:nvPr/>
        </p:nvSpPr>
        <p:spPr>
          <a:xfrm>
            <a:off x="1141730" y="0"/>
            <a:ext cx="20129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3-9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07" y="247742"/>
            <a:ext cx="6373394" cy="4897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55" y="2843075"/>
            <a:ext cx="2539353" cy="1943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TextBox 1"/>
          <p:cNvSpPr txBox="1"/>
          <p:nvPr/>
        </p:nvSpPr>
        <p:spPr>
          <a:xfrm>
            <a:off x="1681283" y="55980"/>
            <a:ext cx="5538457" cy="1066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zh-CN" altLang="en-US" sz="100" dirty="0">
                <a:latin typeface="Arial" panose="020B0604020202020204" pitchFamily="34" charset="0"/>
                <a:ea typeface="宋体" panose="02010600030101010101" pitchFamily="2" charset="-122"/>
              </a:rPr>
              <a:t>特殊情况作图方法</a:t>
            </a: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--</a:t>
            </a:r>
            <a:r>
              <a:rPr lang="zh-CN" altLang="en-US" sz="1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利用平面投影的积聚性</a:t>
            </a:r>
            <a:r>
              <a:rPr lang="zh-CN" altLang="en-US" sz="1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（限于投影面垂直面）</a:t>
            </a:r>
            <a:r>
              <a:rPr lang="zh-CN" altLang="en-US" sz="100" dirty="0">
                <a:latin typeface="Arial" panose="020B0604020202020204" pitchFamily="34" charset="0"/>
                <a:ea typeface="宋体" panose="02010600030101010101" pitchFamily="2" charset="-122"/>
              </a:rPr>
              <a:t>作图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96" name="Line 36"/>
          <p:cNvSpPr/>
          <p:nvPr/>
        </p:nvSpPr>
        <p:spPr>
          <a:xfrm>
            <a:off x="2518602" y="1032655"/>
            <a:ext cx="378759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97" name="Line 37"/>
          <p:cNvSpPr/>
          <p:nvPr/>
        </p:nvSpPr>
        <p:spPr>
          <a:xfrm>
            <a:off x="2843764" y="1032655"/>
            <a:ext cx="4050815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99" name="Oval 39"/>
          <p:cNvSpPr/>
          <p:nvPr/>
        </p:nvSpPr>
        <p:spPr>
          <a:xfrm>
            <a:off x="5922669" y="1006451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0" name="Oval 40"/>
          <p:cNvSpPr/>
          <p:nvPr/>
        </p:nvSpPr>
        <p:spPr>
          <a:xfrm>
            <a:off x="2871158" y="3544612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2" name="Oval 42"/>
          <p:cNvSpPr/>
          <p:nvPr/>
        </p:nvSpPr>
        <p:spPr>
          <a:xfrm>
            <a:off x="2492399" y="4545108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3" name="Oval 43"/>
          <p:cNvSpPr/>
          <p:nvPr/>
        </p:nvSpPr>
        <p:spPr>
          <a:xfrm>
            <a:off x="2871158" y="4545108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4" name="Oval 44"/>
          <p:cNvSpPr/>
          <p:nvPr/>
        </p:nvSpPr>
        <p:spPr>
          <a:xfrm>
            <a:off x="2492399" y="3544612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05" name="Oval 45"/>
          <p:cNvSpPr/>
          <p:nvPr/>
        </p:nvSpPr>
        <p:spPr>
          <a:xfrm>
            <a:off x="6894579" y="1006451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7" name="Line 46"/>
          <p:cNvSpPr/>
          <p:nvPr/>
        </p:nvSpPr>
        <p:spPr>
          <a:xfrm>
            <a:off x="1493095" y="4085356"/>
            <a:ext cx="243096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</p:spPr>
      </p:sp>
      <p:sp>
        <p:nvSpPr>
          <p:cNvPr id="15407" name="Line 47"/>
          <p:cNvSpPr/>
          <p:nvPr/>
        </p:nvSpPr>
        <p:spPr>
          <a:xfrm>
            <a:off x="2518602" y="1032655"/>
            <a:ext cx="0" cy="3619649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08" name="Line 48"/>
          <p:cNvSpPr/>
          <p:nvPr/>
        </p:nvSpPr>
        <p:spPr>
          <a:xfrm>
            <a:off x="2897361" y="1032655"/>
            <a:ext cx="0" cy="3619649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09" name="Line 49"/>
          <p:cNvSpPr/>
          <p:nvPr/>
        </p:nvSpPr>
        <p:spPr>
          <a:xfrm>
            <a:off x="2518602" y="4571311"/>
            <a:ext cx="40496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0" name="Line 50"/>
          <p:cNvSpPr/>
          <p:nvPr/>
        </p:nvSpPr>
        <p:spPr>
          <a:xfrm>
            <a:off x="2492399" y="3572007"/>
            <a:ext cx="404962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1" name="Line 51"/>
          <p:cNvSpPr/>
          <p:nvPr/>
        </p:nvSpPr>
        <p:spPr>
          <a:xfrm>
            <a:off x="2194632" y="1816376"/>
            <a:ext cx="999305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2" name="Oval 52"/>
          <p:cNvSpPr/>
          <p:nvPr/>
        </p:nvSpPr>
        <p:spPr>
          <a:xfrm>
            <a:off x="5707086" y="1788981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13" name="Oval 53"/>
          <p:cNvSpPr/>
          <p:nvPr/>
        </p:nvSpPr>
        <p:spPr>
          <a:xfrm>
            <a:off x="7111353" y="1762778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14" name="Line 54"/>
          <p:cNvSpPr/>
          <p:nvPr/>
        </p:nvSpPr>
        <p:spPr>
          <a:xfrm>
            <a:off x="2194632" y="4788085"/>
            <a:ext cx="1026699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5" name="Line 55"/>
          <p:cNvSpPr/>
          <p:nvPr/>
        </p:nvSpPr>
        <p:spPr>
          <a:xfrm>
            <a:off x="2194632" y="3356424"/>
            <a:ext cx="1026699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6" name="Line 56"/>
          <p:cNvSpPr/>
          <p:nvPr/>
        </p:nvSpPr>
        <p:spPr>
          <a:xfrm flipH="1">
            <a:off x="2194632" y="1032655"/>
            <a:ext cx="323970" cy="783721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7" name="Line 57"/>
          <p:cNvSpPr/>
          <p:nvPr/>
        </p:nvSpPr>
        <p:spPr>
          <a:xfrm>
            <a:off x="2897361" y="1032655"/>
            <a:ext cx="296576" cy="756327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8" name="Line 58"/>
          <p:cNvSpPr/>
          <p:nvPr/>
        </p:nvSpPr>
        <p:spPr>
          <a:xfrm flipH="1">
            <a:off x="5707086" y="1032655"/>
            <a:ext cx="215583" cy="756327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19" name="Line 59"/>
          <p:cNvSpPr/>
          <p:nvPr/>
        </p:nvSpPr>
        <p:spPr>
          <a:xfrm>
            <a:off x="6949368" y="1060049"/>
            <a:ext cx="189380" cy="728932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20" name="Line 60"/>
          <p:cNvSpPr/>
          <p:nvPr/>
        </p:nvSpPr>
        <p:spPr>
          <a:xfrm>
            <a:off x="2869967" y="4545108"/>
            <a:ext cx="323970" cy="216774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21" name="Line 61"/>
          <p:cNvSpPr/>
          <p:nvPr/>
        </p:nvSpPr>
        <p:spPr>
          <a:xfrm flipH="1">
            <a:off x="2222027" y="4571311"/>
            <a:ext cx="296575" cy="18938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22" name="Line 62"/>
          <p:cNvSpPr/>
          <p:nvPr/>
        </p:nvSpPr>
        <p:spPr>
          <a:xfrm>
            <a:off x="2194632" y="3356424"/>
            <a:ext cx="323970" cy="215583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23" name="Line 63"/>
          <p:cNvSpPr/>
          <p:nvPr/>
        </p:nvSpPr>
        <p:spPr>
          <a:xfrm flipH="1">
            <a:off x="2869967" y="3356424"/>
            <a:ext cx="351364" cy="242977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9" grpId="0" bldLvl="0" animBg="1"/>
      <p:bldP spid="15400" grpId="0" bldLvl="0" animBg="1"/>
      <p:bldP spid="15400" grpId="1" bldLvl="0" animBg="1"/>
      <p:bldP spid="15402" grpId="0" bldLvl="0" animBg="1"/>
      <p:bldP spid="15402" grpId="1" bldLvl="0" animBg="1"/>
      <p:bldP spid="15403" grpId="0" bldLvl="0" animBg="1"/>
      <p:bldP spid="15403" grpId="1" bldLvl="0" animBg="1"/>
      <p:bldP spid="15404" grpId="0" bldLvl="0" animBg="1"/>
      <p:bldP spid="15404" grpId="1" bldLvl="0" animBg="1"/>
      <p:bldP spid="15405" grpId="0" bldLvl="0" animBg="1"/>
      <p:bldP spid="15412" grpId="0" bldLvl="0" animBg="1"/>
      <p:bldP spid="1541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Box 1"/>
          <p:cNvSpPr txBox="1"/>
          <p:nvPr/>
        </p:nvSpPr>
        <p:spPr>
          <a:xfrm>
            <a:off x="1141730" y="0"/>
            <a:ext cx="2082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3-10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7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92" y="0"/>
            <a:ext cx="5733792" cy="5145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83" y="2464316"/>
            <a:ext cx="2377368" cy="23773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TextBox 1"/>
          <p:cNvSpPr txBox="1"/>
          <p:nvPr/>
        </p:nvSpPr>
        <p:spPr>
          <a:xfrm>
            <a:off x="2707982" y="465707"/>
            <a:ext cx="19240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1’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6" name="TextBox 1"/>
          <p:cNvSpPr txBox="1"/>
          <p:nvPr/>
        </p:nvSpPr>
        <p:spPr>
          <a:xfrm>
            <a:off x="2303020" y="493101"/>
            <a:ext cx="19240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2’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7" name="Oval 7"/>
          <p:cNvSpPr/>
          <p:nvPr/>
        </p:nvSpPr>
        <p:spPr>
          <a:xfrm>
            <a:off x="2681779" y="707493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8" name="Oval 8"/>
          <p:cNvSpPr/>
          <p:nvPr/>
        </p:nvSpPr>
        <p:spPr>
          <a:xfrm>
            <a:off x="2492399" y="707493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9" name="TextBox 1"/>
          <p:cNvSpPr txBox="1"/>
          <p:nvPr/>
        </p:nvSpPr>
        <p:spPr>
          <a:xfrm>
            <a:off x="2691307" y="4409326"/>
            <a:ext cx="18986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0" name="TextBox 1"/>
          <p:cNvSpPr txBox="1"/>
          <p:nvPr/>
        </p:nvSpPr>
        <p:spPr>
          <a:xfrm>
            <a:off x="2222027" y="4085356"/>
            <a:ext cx="18986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1" name="TextBox 1"/>
          <p:cNvSpPr txBox="1"/>
          <p:nvPr/>
        </p:nvSpPr>
        <p:spPr>
          <a:xfrm>
            <a:off x="6570609" y="438312"/>
            <a:ext cx="19431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1”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2" name="TextBox 1"/>
          <p:cNvSpPr txBox="1"/>
          <p:nvPr/>
        </p:nvSpPr>
        <p:spPr>
          <a:xfrm>
            <a:off x="6165646" y="412109"/>
            <a:ext cx="19431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2”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3" name="Line 13"/>
          <p:cNvSpPr/>
          <p:nvPr/>
        </p:nvSpPr>
        <p:spPr>
          <a:xfrm flipH="1">
            <a:off x="1870662" y="303722"/>
            <a:ext cx="837320" cy="1674639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14" name="Line 14"/>
          <p:cNvSpPr/>
          <p:nvPr/>
        </p:nvSpPr>
        <p:spPr>
          <a:xfrm>
            <a:off x="1870662" y="1978361"/>
            <a:ext cx="0" cy="213439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15" name="Line 15"/>
          <p:cNvSpPr/>
          <p:nvPr/>
        </p:nvSpPr>
        <p:spPr>
          <a:xfrm>
            <a:off x="1843268" y="4112751"/>
            <a:ext cx="864714" cy="242977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16" name="Line 16"/>
          <p:cNvSpPr/>
          <p:nvPr/>
        </p:nvSpPr>
        <p:spPr>
          <a:xfrm>
            <a:off x="2492399" y="708685"/>
            <a:ext cx="0" cy="3593446"/>
          </a:xfrm>
          <a:prstGeom prst="line">
            <a:avLst/>
          </a:prstGeom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17" name="Oval 17"/>
          <p:cNvSpPr/>
          <p:nvPr/>
        </p:nvSpPr>
        <p:spPr>
          <a:xfrm>
            <a:off x="2465005" y="4274736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8" name="Line 18"/>
          <p:cNvSpPr/>
          <p:nvPr/>
        </p:nvSpPr>
        <p:spPr>
          <a:xfrm>
            <a:off x="2897361" y="736079"/>
            <a:ext cx="3700642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19" name="Oval 19"/>
          <p:cNvSpPr/>
          <p:nvPr/>
        </p:nvSpPr>
        <p:spPr>
          <a:xfrm>
            <a:off x="6571800" y="707493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20" name="Oval 20"/>
          <p:cNvSpPr/>
          <p:nvPr/>
        </p:nvSpPr>
        <p:spPr>
          <a:xfrm>
            <a:off x="6355026" y="707493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21" name="Oval 21"/>
          <p:cNvSpPr/>
          <p:nvPr/>
        </p:nvSpPr>
        <p:spPr>
          <a:xfrm>
            <a:off x="2680587" y="4462925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22" name="Line 22"/>
          <p:cNvSpPr/>
          <p:nvPr/>
        </p:nvSpPr>
        <p:spPr>
          <a:xfrm>
            <a:off x="2492399" y="4302130"/>
            <a:ext cx="215583" cy="18818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3" name="Line 23"/>
          <p:cNvSpPr/>
          <p:nvPr/>
        </p:nvSpPr>
        <p:spPr>
          <a:xfrm flipH="1">
            <a:off x="6382420" y="736079"/>
            <a:ext cx="215583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4" name="Line 24"/>
          <p:cNvSpPr/>
          <p:nvPr/>
        </p:nvSpPr>
        <p:spPr>
          <a:xfrm flipH="1">
            <a:off x="2411406" y="303722"/>
            <a:ext cx="296576" cy="1702033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92" name="TextBox 1"/>
          <p:cNvSpPr txBox="1"/>
          <p:nvPr/>
        </p:nvSpPr>
        <p:spPr>
          <a:xfrm>
            <a:off x="1736072" y="55980"/>
            <a:ext cx="5428879" cy="1066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zh-CN" altLang="en-US" sz="100" dirty="0">
                <a:latin typeface="Arial" panose="020B0604020202020204" pitchFamily="34" charset="0"/>
                <a:ea typeface="宋体" panose="02010600030101010101" pitchFamily="2" charset="-122"/>
              </a:rPr>
              <a:t>一般方法</a:t>
            </a: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sz="1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平面</a:t>
            </a:r>
            <a:r>
              <a:rPr lang="zh-CN" altLang="en-US" sz="1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（一般位置平面、投影面垂直面）</a:t>
            </a:r>
            <a:r>
              <a:rPr lang="zh-CN" altLang="en-US" sz="1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上取点</a:t>
            </a:r>
            <a:r>
              <a:rPr lang="zh-CN" altLang="en-US" sz="100" dirty="0">
                <a:latin typeface="Arial" panose="020B0604020202020204" pitchFamily="34" charset="0"/>
                <a:ea typeface="宋体" panose="02010600030101010101" pitchFamily="2" charset="-122"/>
              </a:rPr>
              <a:t>作图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5" grpId="0"/>
      <p:bldP spid="51206" grpId="0"/>
      <p:bldP spid="51207" grpId="0" bldLvl="0" animBg="1"/>
      <p:bldP spid="51208" grpId="0" bldLvl="0" animBg="1"/>
      <p:bldP spid="51209" grpId="0"/>
      <p:bldP spid="51210" grpId="0"/>
      <p:bldP spid="51211" grpId="0"/>
      <p:bldP spid="51212" grpId="0"/>
      <p:bldP spid="51217" grpId="0" bldLvl="0" animBg="1"/>
      <p:bldP spid="51219" grpId="0" bldLvl="0" animBg="1"/>
      <p:bldP spid="51220" grpId="0" bldLvl="0" animBg="1"/>
      <p:bldP spid="5122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Box 1"/>
          <p:cNvSpPr txBox="1"/>
          <p:nvPr/>
        </p:nvSpPr>
        <p:spPr>
          <a:xfrm>
            <a:off x="1141730" y="0"/>
            <a:ext cx="2082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3-10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92" y="0"/>
            <a:ext cx="5733792" cy="5145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83" y="2464316"/>
            <a:ext cx="2377368" cy="23773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4" name="TextBox 1"/>
          <p:cNvSpPr txBox="1"/>
          <p:nvPr/>
        </p:nvSpPr>
        <p:spPr>
          <a:xfrm>
            <a:off x="2707982" y="465707"/>
            <a:ext cx="19240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1’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5" name="TextBox 1"/>
          <p:cNvSpPr txBox="1"/>
          <p:nvPr/>
        </p:nvSpPr>
        <p:spPr>
          <a:xfrm>
            <a:off x="2303020" y="493101"/>
            <a:ext cx="19240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2’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6" name="Oval 12"/>
          <p:cNvSpPr/>
          <p:nvPr/>
        </p:nvSpPr>
        <p:spPr>
          <a:xfrm>
            <a:off x="2681779" y="707493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7" name="Oval 13"/>
          <p:cNvSpPr/>
          <p:nvPr/>
        </p:nvSpPr>
        <p:spPr>
          <a:xfrm>
            <a:off x="2492399" y="707493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8" name="Line 14"/>
          <p:cNvSpPr/>
          <p:nvPr/>
        </p:nvSpPr>
        <p:spPr>
          <a:xfrm flipH="1">
            <a:off x="5626094" y="3167045"/>
            <a:ext cx="837319" cy="80992"/>
          </a:xfrm>
          <a:prstGeom prst="line">
            <a:avLst/>
          </a:prstGeom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99" name="Line 15"/>
          <p:cNvSpPr/>
          <p:nvPr/>
        </p:nvSpPr>
        <p:spPr>
          <a:xfrm flipH="1">
            <a:off x="5462917" y="4085356"/>
            <a:ext cx="1324465" cy="134591"/>
          </a:xfrm>
          <a:prstGeom prst="line">
            <a:avLst/>
          </a:prstGeom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00" name="TextBox 1"/>
          <p:cNvSpPr txBox="1"/>
          <p:nvPr/>
        </p:nvSpPr>
        <p:spPr>
          <a:xfrm>
            <a:off x="2680587" y="4409326"/>
            <a:ext cx="18986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01" name="TextBox 1"/>
          <p:cNvSpPr txBox="1"/>
          <p:nvPr/>
        </p:nvSpPr>
        <p:spPr>
          <a:xfrm>
            <a:off x="2249421" y="4057962"/>
            <a:ext cx="18986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02" name="TextBox 1"/>
          <p:cNvSpPr txBox="1"/>
          <p:nvPr/>
        </p:nvSpPr>
        <p:spPr>
          <a:xfrm>
            <a:off x="6651601" y="546700"/>
            <a:ext cx="19431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1”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03" name="TextBox 1"/>
          <p:cNvSpPr txBox="1"/>
          <p:nvPr/>
        </p:nvSpPr>
        <p:spPr>
          <a:xfrm>
            <a:off x="6112049" y="412109"/>
            <a:ext cx="19431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2”</a:t>
            </a:r>
            <a:endParaRPr lang="en-US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04" name="Line 20"/>
          <p:cNvSpPr/>
          <p:nvPr/>
        </p:nvSpPr>
        <p:spPr>
          <a:xfrm flipH="1">
            <a:off x="2168429" y="736079"/>
            <a:ext cx="539553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05" name="Line 21"/>
          <p:cNvSpPr/>
          <p:nvPr/>
        </p:nvSpPr>
        <p:spPr>
          <a:xfrm>
            <a:off x="2168429" y="736079"/>
            <a:ext cx="0" cy="3240891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06" name="Line 22"/>
          <p:cNvSpPr/>
          <p:nvPr/>
        </p:nvSpPr>
        <p:spPr>
          <a:xfrm>
            <a:off x="2168429" y="3950766"/>
            <a:ext cx="539553" cy="539553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08" name="Line 24"/>
          <p:cNvSpPr/>
          <p:nvPr/>
        </p:nvSpPr>
        <p:spPr>
          <a:xfrm>
            <a:off x="2707982" y="708685"/>
            <a:ext cx="0" cy="3755431"/>
          </a:xfrm>
          <a:prstGeom prst="line">
            <a:avLst/>
          </a:prstGeom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09" name="Line 25"/>
          <p:cNvSpPr/>
          <p:nvPr/>
        </p:nvSpPr>
        <p:spPr>
          <a:xfrm>
            <a:off x="2518602" y="708685"/>
            <a:ext cx="0" cy="3593446"/>
          </a:xfrm>
          <a:prstGeom prst="line">
            <a:avLst/>
          </a:prstGeom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10" name="Line 26"/>
          <p:cNvSpPr/>
          <p:nvPr/>
        </p:nvSpPr>
        <p:spPr>
          <a:xfrm flipH="1" flipV="1">
            <a:off x="2492399" y="4302130"/>
            <a:ext cx="215583" cy="188188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11" name="Line 27"/>
          <p:cNvSpPr/>
          <p:nvPr/>
        </p:nvSpPr>
        <p:spPr>
          <a:xfrm>
            <a:off x="2897361" y="736079"/>
            <a:ext cx="3700642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12" name="Line 28"/>
          <p:cNvSpPr/>
          <p:nvPr/>
        </p:nvSpPr>
        <p:spPr>
          <a:xfrm flipH="1" flipV="1">
            <a:off x="6382420" y="736079"/>
            <a:ext cx="215583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14" name="TextBox 1"/>
          <p:cNvSpPr txBox="1"/>
          <p:nvPr/>
        </p:nvSpPr>
        <p:spPr>
          <a:xfrm>
            <a:off x="1736072" y="55980"/>
            <a:ext cx="5428879" cy="1066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FontTx/>
            </a:pPr>
            <a:r>
              <a:rPr lang="zh-CN" altLang="en-US" sz="100" dirty="0">
                <a:latin typeface="Arial" panose="020B0604020202020204" pitchFamily="34" charset="0"/>
                <a:ea typeface="宋体" panose="02010600030101010101" pitchFamily="2" charset="-122"/>
              </a:rPr>
              <a:t>一般方法</a:t>
            </a: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</a:rPr>
              <a:t>----</a:t>
            </a:r>
            <a:r>
              <a:rPr lang="zh-CN" altLang="en-US" sz="1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平面</a:t>
            </a:r>
            <a:r>
              <a:rPr lang="zh-CN" altLang="en-US" sz="1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（一般位置平面、投影面垂直面）</a:t>
            </a:r>
            <a:r>
              <a:rPr lang="zh-CN" altLang="en-US" sz="1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上取直线</a:t>
            </a:r>
            <a:r>
              <a:rPr lang="zh-CN" altLang="en-US" sz="100" dirty="0">
                <a:latin typeface="Arial" panose="020B0604020202020204" pitchFamily="34" charset="0"/>
                <a:ea typeface="宋体" panose="02010600030101010101" pitchFamily="2" charset="-122"/>
              </a:rPr>
              <a:t>作图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" grpId="0"/>
      <p:bldP spid="16395" grpId="0"/>
      <p:bldP spid="16396" grpId="0" bldLvl="0" animBg="1"/>
      <p:bldP spid="16397" grpId="0" bldLvl="0" animBg="1"/>
      <p:bldP spid="16400" grpId="0"/>
      <p:bldP spid="16401" grpId="0"/>
      <p:bldP spid="16402" grpId="0"/>
      <p:bldP spid="1640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TextBox 1"/>
          <p:cNvSpPr txBox="1"/>
          <p:nvPr/>
        </p:nvSpPr>
        <p:spPr>
          <a:xfrm>
            <a:off x="1141730" y="0"/>
            <a:ext cx="21971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3-16-1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" y="357320"/>
            <a:ext cx="6786694" cy="459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0" name="Line 4"/>
          <p:cNvSpPr/>
          <p:nvPr/>
        </p:nvSpPr>
        <p:spPr>
          <a:xfrm>
            <a:off x="1438306" y="1168436"/>
            <a:ext cx="1080296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1" name="Oval 5"/>
          <p:cNvSpPr/>
          <p:nvPr/>
        </p:nvSpPr>
        <p:spPr>
          <a:xfrm>
            <a:off x="5626094" y="1113647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2" name="Oval 6"/>
          <p:cNvSpPr/>
          <p:nvPr/>
        </p:nvSpPr>
        <p:spPr>
          <a:xfrm>
            <a:off x="7354330" y="1113647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3" name="Line 7"/>
          <p:cNvSpPr/>
          <p:nvPr/>
        </p:nvSpPr>
        <p:spPr>
          <a:xfrm>
            <a:off x="1438306" y="2843075"/>
            <a:ext cx="1080296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4" name="Line 8"/>
          <p:cNvSpPr/>
          <p:nvPr/>
        </p:nvSpPr>
        <p:spPr>
          <a:xfrm>
            <a:off x="1438306" y="4626100"/>
            <a:ext cx="1080296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5" name="Oval 9"/>
          <p:cNvSpPr/>
          <p:nvPr/>
        </p:nvSpPr>
        <p:spPr>
          <a:xfrm>
            <a:off x="5977458" y="1139851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6" name="Oval 10"/>
          <p:cNvSpPr/>
          <p:nvPr/>
        </p:nvSpPr>
        <p:spPr>
          <a:xfrm>
            <a:off x="7002966" y="1113647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7" name="Line 11"/>
          <p:cNvSpPr/>
          <p:nvPr/>
        </p:nvSpPr>
        <p:spPr>
          <a:xfrm>
            <a:off x="1438306" y="3220642"/>
            <a:ext cx="1080296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8" name="Line 12"/>
          <p:cNvSpPr/>
          <p:nvPr/>
        </p:nvSpPr>
        <p:spPr>
          <a:xfrm>
            <a:off x="1438306" y="4274736"/>
            <a:ext cx="1080296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9" name="Line 13"/>
          <p:cNvSpPr/>
          <p:nvPr/>
        </p:nvSpPr>
        <p:spPr>
          <a:xfrm flipV="1">
            <a:off x="2492399" y="951662"/>
            <a:ext cx="0" cy="216774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70" name="Arc 14"/>
          <p:cNvSpPr/>
          <p:nvPr/>
        </p:nvSpPr>
        <p:spPr>
          <a:xfrm rot="-2421872">
            <a:off x="6120386" y="832555"/>
            <a:ext cx="787295" cy="65032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22409" h="21672" fill="none">
                <a:moveTo>
                  <a:pt x="0" y="15"/>
                </a:moveTo>
                <a:cubicBezTo>
                  <a:pt x="269" y="5"/>
                  <a:pt x="539" y="-1"/>
                  <a:pt x="809" y="0"/>
                </a:cubicBezTo>
                <a:cubicBezTo>
                  <a:pt x="12738" y="0"/>
                  <a:pt x="22409" y="9670"/>
                  <a:pt x="22409" y="21600"/>
                </a:cubicBezTo>
                <a:cubicBezTo>
                  <a:pt x="22409" y="21623"/>
                  <a:pt x="22408" y="21647"/>
                  <a:pt x="22408" y="21671"/>
                </a:cubicBezTo>
              </a:path>
              <a:path w="22409" h="21672" stroke="0">
                <a:moveTo>
                  <a:pt x="0" y="15"/>
                </a:moveTo>
                <a:cubicBezTo>
                  <a:pt x="269" y="5"/>
                  <a:pt x="539" y="-1"/>
                  <a:pt x="809" y="0"/>
                </a:cubicBezTo>
                <a:cubicBezTo>
                  <a:pt x="12738" y="0"/>
                  <a:pt x="22409" y="9670"/>
                  <a:pt x="22409" y="21600"/>
                </a:cubicBezTo>
                <a:cubicBezTo>
                  <a:pt x="22409" y="21623"/>
                  <a:pt x="22408" y="21647"/>
                  <a:pt x="22408" y="21671"/>
                </a:cubicBezTo>
                <a:lnTo>
                  <a:pt x="809" y="21600"/>
                </a:lnTo>
                <a:lnTo>
                  <a:pt x="0" y="15"/>
                </a:lnTo>
                <a:close/>
              </a:path>
            </a:pathLst>
          </a:cu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5071" name="Line 15"/>
          <p:cNvSpPr/>
          <p:nvPr/>
        </p:nvSpPr>
        <p:spPr>
          <a:xfrm>
            <a:off x="2492399" y="3220642"/>
            <a:ext cx="0" cy="1054094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72" name="Line 16"/>
          <p:cNvSpPr/>
          <p:nvPr/>
        </p:nvSpPr>
        <p:spPr>
          <a:xfrm flipV="1">
            <a:off x="2492399" y="655086"/>
            <a:ext cx="0" cy="51335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76" name="Arc 20"/>
          <p:cNvSpPr/>
          <p:nvPr/>
        </p:nvSpPr>
        <p:spPr>
          <a:xfrm rot="-9584698" flipV="1">
            <a:off x="5733290" y="627692"/>
            <a:ext cx="1623423" cy="85875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6300" h="21600" fill="none">
                <a:moveTo>
                  <a:pt x="0" y="5850"/>
                </a:moveTo>
                <a:cubicBezTo>
                  <a:pt x="4004" y="2091"/>
                  <a:pt x="9290" y="-1"/>
                  <a:pt x="14782" y="0"/>
                </a:cubicBezTo>
                <a:cubicBezTo>
                  <a:pt x="25982" y="0"/>
                  <a:pt x="35324" y="8561"/>
                  <a:pt x="36299" y="19719"/>
                </a:cubicBezTo>
              </a:path>
              <a:path w="36300" h="21600" stroke="0">
                <a:moveTo>
                  <a:pt x="0" y="5850"/>
                </a:moveTo>
                <a:cubicBezTo>
                  <a:pt x="4004" y="2091"/>
                  <a:pt x="9290" y="-1"/>
                  <a:pt x="14782" y="0"/>
                </a:cubicBezTo>
                <a:cubicBezTo>
                  <a:pt x="25982" y="0"/>
                  <a:pt x="35324" y="8561"/>
                  <a:pt x="36299" y="19719"/>
                </a:cubicBezTo>
                <a:lnTo>
                  <a:pt x="14782" y="21600"/>
                </a:lnTo>
                <a:lnTo>
                  <a:pt x="0" y="5850"/>
                </a:lnTo>
                <a:close/>
              </a:path>
            </a:pathLst>
          </a:cu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5077" name="Line 21"/>
          <p:cNvSpPr/>
          <p:nvPr/>
        </p:nvSpPr>
        <p:spPr>
          <a:xfrm flipV="1">
            <a:off x="2492399" y="2843075"/>
            <a:ext cx="0" cy="1809229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 bldLvl="0" animBg="1"/>
      <p:bldP spid="45062" grpId="0" bldLvl="0" animBg="1"/>
      <p:bldP spid="45065" grpId="0" bldLvl="0" animBg="1"/>
      <p:bldP spid="4506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TextBox 1"/>
          <p:cNvSpPr txBox="1"/>
          <p:nvPr/>
        </p:nvSpPr>
        <p:spPr>
          <a:xfrm>
            <a:off x="1141730" y="0"/>
            <a:ext cx="21971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3-16-3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95" y="250124"/>
            <a:ext cx="6509175" cy="489528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35" y="2561983"/>
            <a:ext cx="2700146" cy="233925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5" name="Oval 5"/>
          <p:cNvSpPr/>
          <p:nvPr/>
        </p:nvSpPr>
        <p:spPr>
          <a:xfrm>
            <a:off x="6355026" y="653896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6" name="Oval 6"/>
          <p:cNvSpPr/>
          <p:nvPr/>
        </p:nvSpPr>
        <p:spPr>
          <a:xfrm>
            <a:off x="6868375" y="655086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7" name="Oval 7"/>
          <p:cNvSpPr/>
          <p:nvPr/>
        </p:nvSpPr>
        <p:spPr>
          <a:xfrm>
            <a:off x="6031056" y="2114142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8" name="Oval 8"/>
          <p:cNvSpPr/>
          <p:nvPr/>
        </p:nvSpPr>
        <p:spPr>
          <a:xfrm>
            <a:off x="6031056" y="844466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9" name="Oval 9"/>
          <p:cNvSpPr/>
          <p:nvPr/>
        </p:nvSpPr>
        <p:spPr>
          <a:xfrm>
            <a:off x="6895770" y="2328534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90" name="Oval 10"/>
          <p:cNvSpPr/>
          <p:nvPr/>
        </p:nvSpPr>
        <p:spPr>
          <a:xfrm>
            <a:off x="6355026" y="2328534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91" name="Line 11"/>
          <p:cNvSpPr/>
          <p:nvPr/>
        </p:nvSpPr>
        <p:spPr>
          <a:xfrm>
            <a:off x="1843268" y="4219947"/>
            <a:ext cx="1405458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2" name="Line 12"/>
          <p:cNvSpPr/>
          <p:nvPr/>
        </p:nvSpPr>
        <p:spPr>
          <a:xfrm>
            <a:off x="1843268" y="3707789"/>
            <a:ext cx="1405458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3" name="Line 13"/>
          <p:cNvSpPr/>
          <p:nvPr/>
        </p:nvSpPr>
        <p:spPr>
          <a:xfrm flipH="1">
            <a:off x="1843268" y="681290"/>
            <a:ext cx="5025107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4" name="Line 14"/>
          <p:cNvSpPr/>
          <p:nvPr/>
        </p:nvSpPr>
        <p:spPr>
          <a:xfrm flipH="1">
            <a:off x="1817065" y="2357120"/>
            <a:ext cx="5077514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5" name="Line 15"/>
          <p:cNvSpPr/>
          <p:nvPr/>
        </p:nvSpPr>
        <p:spPr>
          <a:xfrm flipV="1">
            <a:off x="3248726" y="655086"/>
            <a:ext cx="0" cy="3052702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6" name="Line 16"/>
          <p:cNvSpPr/>
          <p:nvPr/>
        </p:nvSpPr>
        <p:spPr>
          <a:xfrm>
            <a:off x="1843268" y="655086"/>
            <a:ext cx="1405458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7" name="Line 17"/>
          <p:cNvSpPr/>
          <p:nvPr/>
        </p:nvSpPr>
        <p:spPr>
          <a:xfrm>
            <a:off x="1843268" y="2357120"/>
            <a:ext cx="1405458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8" name="Line 18"/>
          <p:cNvSpPr/>
          <p:nvPr/>
        </p:nvSpPr>
        <p:spPr>
          <a:xfrm flipV="1">
            <a:off x="3274930" y="3707789"/>
            <a:ext cx="0" cy="539553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1" name="Arc 21"/>
          <p:cNvSpPr/>
          <p:nvPr/>
        </p:nvSpPr>
        <p:spPr>
          <a:xfrm rot="2613992">
            <a:off x="6708772" y="1006451"/>
            <a:ext cx="996923" cy="917121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21600" h="26106" fill="none">
                <a:moveTo>
                  <a:pt x="3933" y="0"/>
                </a:moveTo>
                <a:cubicBezTo>
                  <a:pt x="14171" y="1896"/>
                  <a:pt x="21600" y="10826"/>
                  <a:pt x="21600" y="21239"/>
                </a:cubicBezTo>
                <a:cubicBezTo>
                  <a:pt x="21600" y="22877"/>
                  <a:pt x="21413" y="24510"/>
                  <a:pt x="21044" y="26106"/>
                </a:cubicBezTo>
              </a:path>
              <a:path w="21600" h="26106" stroke="0">
                <a:moveTo>
                  <a:pt x="3933" y="0"/>
                </a:moveTo>
                <a:cubicBezTo>
                  <a:pt x="14171" y="1896"/>
                  <a:pt x="21600" y="10826"/>
                  <a:pt x="21600" y="21239"/>
                </a:cubicBezTo>
                <a:cubicBezTo>
                  <a:pt x="21600" y="22877"/>
                  <a:pt x="21413" y="24510"/>
                  <a:pt x="21044" y="26106"/>
                </a:cubicBezTo>
                <a:lnTo>
                  <a:pt x="0" y="21239"/>
                </a:lnTo>
                <a:lnTo>
                  <a:pt x="3933" y="0"/>
                </a:lnTo>
                <a:close/>
              </a:path>
            </a:pathLst>
          </a:cu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6102" name="Arc 22"/>
          <p:cNvSpPr/>
          <p:nvPr/>
        </p:nvSpPr>
        <p:spPr>
          <a:xfrm rot="-968115">
            <a:off x="6458649" y="574094"/>
            <a:ext cx="496675" cy="48357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9522" h="21600" fill="none">
                <a:moveTo>
                  <a:pt x="-1" y="310"/>
                </a:moveTo>
                <a:cubicBezTo>
                  <a:pt x="1205" y="103"/>
                  <a:pt x="2427" y="-1"/>
                  <a:pt x="3651" y="0"/>
                </a:cubicBezTo>
                <a:cubicBezTo>
                  <a:pt x="9679" y="0"/>
                  <a:pt x="15433" y="2519"/>
                  <a:pt x="19522" y="6948"/>
                </a:cubicBezTo>
              </a:path>
              <a:path w="19522" h="21600" stroke="0">
                <a:moveTo>
                  <a:pt x="-1" y="310"/>
                </a:moveTo>
                <a:cubicBezTo>
                  <a:pt x="1205" y="103"/>
                  <a:pt x="2427" y="-1"/>
                  <a:pt x="3651" y="0"/>
                </a:cubicBezTo>
                <a:cubicBezTo>
                  <a:pt x="9679" y="0"/>
                  <a:pt x="15433" y="2519"/>
                  <a:pt x="19522" y="6948"/>
                </a:cubicBezTo>
                <a:lnTo>
                  <a:pt x="3651" y="21600"/>
                </a:lnTo>
                <a:lnTo>
                  <a:pt x="-1" y="310"/>
                </a:lnTo>
                <a:close/>
              </a:path>
            </a:pathLst>
          </a:cu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6103" name="Arc 23"/>
          <p:cNvSpPr/>
          <p:nvPr/>
        </p:nvSpPr>
        <p:spPr>
          <a:xfrm rot="9797768">
            <a:off x="6327631" y="1950966"/>
            <a:ext cx="496675" cy="48357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9522" h="21600" fill="none">
                <a:moveTo>
                  <a:pt x="-1" y="310"/>
                </a:moveTo>
                <a:cubicBezTo>
                  <a:pt x="1205" y="103"/>
                  <a:pt x="2427" y="-1"/>
                  <a:pt x="3651" y="0"/>
                </a:cubicBezTo>
                <a:cubicBezTo>
                  <a:pt x="9679" y="0"/>
                  <a:pt x="15433" y="2519"/>
                  <a:pt x="19522" y="6948"/>
                </a:cubicBezTo>
              </a:path>
              <a:path w="19522" h="21600" stroke="0">
                <a:moveTo>
                  <a:pt x="-1" y="310"/>
                </a:moveTo>
                <a:cubicBezTo>
                  <a:pt x="1205" y="103"/>
                  <a:pt x="2427" y="-1"/>
                  <a:pt x="3651" y="0"/>
                </a:cubicBezTo>
                <a:cubicBezTo>
                  <a:pt x="9679" y="0"/>
                  <a:pt x="15433" y="2519"/>
                  <a:pt x="19522" y="6948"/>
                </a:cubicBezTo>
                <a:lnTo>
                  <a:pt x="3651" y="21600"/>
                </a:lnTo>
                <a:lnTo>
                  <a:pt x="-1" y="310"/>
                </a:lnTo>
                <a:close/>
              </a:path>
            </a:pathLst>
          </a:cu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6104" name="Line 24"/>
          <p:cNvSpPr/>
          <p:nvPr/>
        </p:nvSpPr>
        <p:spPr>
          <a:xfrm>
            <a:off x="3248726" y="2357120"/>
            <a:ext cx="0" cy="53598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5" name="Line 25"/>
          <p:cNvSpPr/>
          <p:nvPr/>
        </p:nvSpPr>
        <p:spPr>
          <a:xfrm>
            <a:off x="3248726" y="600297"/>
            <a:ext cx="0" cy="54789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6" name="Oval 26"/>
          <p:cNvSpPr/>
          <p:nvPr/>
        </p:nvSpPr>
        <p:spPr>
          <a:xfrm>
            <a:off x="7247134" y="844466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107" name="Oval 27"/>
          <p:cNvSpPr/>
          <p:nvPr/>
        </p:nvSpPr>
        <p:spPr>
          <a:xfrm>
            <a:off x="7219740" y="2114142"/>
            <a:ext cx="53598" cy="5478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108" name="Line 28"/>
          <p:cNvSpPr/>
          <p:nvPr/>
        </p:nvSpPr>
        <p:spPr>
          <a:xfrm>
            <a:off x="1843268" y="4571311"/>
            <a:ext cx="702729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9" name="Line 29"/>
          <p:cNvSpPr/>
          <p:nvPr/>
        </p:nvSpPr>
        <p:spPr>
          <a:xfrm>
            <a:off x="1843268" y="3356424"/>
            <a:ext cx="702729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0" name="Line 30"/>
          <p:cNvSpPr/>
          <p:nvPr/>
        </p:nvSpPr>
        <p:spPr>
          <a:xfrm flipH="1" flipV="1">
            <a:off x="1870662" y="870670"/>
            <a:ext cx="5375281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1" name="Line 31"/>
          <p:cNvSpPr/>
          <p:nvPr/>
        </p:nvSpPr>
        <p:spPr>
          <a:xfrm flipH="1" flipV="1">
            <a:off x="1843268" y="2167740"/>
            <a:ext cx="5376472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2" name="Line 32"/>
          <p:cNvSpPr/>
          <p:nvPr/>
        </p:nvSpPr>
        <p:spPr>
          <a:xfrm flipV="1">
            <a:off x="2545997" y="844466"/>
            <a:ext cx="0" cy="3700642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4" name="Line 34"/>
          <p:cNvSpPr/>
          <p:nvPr/>
        </p:nvSpPr>
        <p:spPr>
          <a:xfrm>
            <a:off x="1843268" y="2167740"/>
            <a:ext cx="702729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5" name="Line 35"/>
          <p:cNvSpPr/>
          <p:nvPr/>
        </p:nvSpPr>
        <p:spPr>
          <a:xfrm>
            <a:off x="1843268" y="870670"/>
            <a:ext cx="702729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6" name="Arc 36"/>
          <p:cNvSpPr/>
          <p:nvPr/>
        </p:nvSpPr>
        <p:spPr>
          <a:xfrm rot="-7846002">
            <a:off x="5541528" y="1120793"/>
            <a:ext cx="1063622" cy="84446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21600" h="22523" fill="none">
                <a:moveTo>
                  <a:pt x="2301" y="0"/>
                </a:moveTo>
                <a:cubicBezTo>
                  <a:pt x="13277" y="1176"/>
                  <a:pt x="21600" y="10438"/>
                  <a:pt x="21600" y="21477"/>
                </a:cubicBezTo>
                <a:cubicBezTo>
                  <a:pt x="21600" y="21825"/>
                  <a:pt x="21591" y="22174"/>
                  <a:pt x="21574" y="22522"/>
                </a:cubicBezTo>
              </a:path>
              <a:path w="21600" h="22523" stroke="0">
                <a:moveTo>
                  <a:pt x="2301" y="0"/>
                </a:moveTo>
                <a:cubicBezTo>
                  <a:pt x="13277" y="1176"/>
                  <a:pt x="21600" y="10438"/>
                  <a:pt x="21600" y="21477"/>
                </a:cubicBezTo>
                <a:cubicBezTo>
                  <a:pt x="21600" y="21825"/>
                  <a:pt x="21591" y="22174"/>
                  <a:pt x="21574" y="22522"/>
                </a:cubicBezTo>
                <a:lnTo>
                  <a:pt x="0" y="21477"/>
                </a:lnTo>
                <a:lnTo>
                  <a:pt x="2301" y="0"/>
                </a:lnTo>
                <a:close/>
              </a:path>
            </a:pathLst>
          </a:cu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6117" name="Line 37"/>
          <p:cNvSpPr/>
          <p:nvPr/>
        </p:nvSpPr>
        <p:spPr>
          <a:xfrm flipV="1">
            <a:off x="2545997" y="4571311"/>
            <a:ext cx="0" cy="297766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8" name="Line 38"/>
          <p:cNvSpPr/>
          <p:nvPr/>
        </p:nvSpPr>
        <p:spPr>
          <a:xfrm flipV="1">
            <a:off x="2545997" y="3058657"/>
            <a:ext cx="0" cy="297766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9" name="Line 39"/>
          <p:cNvSpPr/>
          <p:nvPr/>
        </p:nvSpPr>
        <p:spPr>
          <a:xfrm>
            <a:off x="2545997" y="870670"/>
            <a:ext cx="0" cy="1323274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 bldLvl="0" animBg="1"/>
      <p:bldP spid="46085" grpId="1" bldLvl="0" animBg="1"/>
      <p:bldP spid="46086" grpId="0" bldLvl="0" animBg="1"/>
      <p:bldP spid="46086" grpId="1" bldLvl="0" animBg="1"/>
      <p:bldP spid="46087" grpId="0" bldLvl="0" animBg="1"/>
      <p:bldP spid="46087" grpId="1" bldLvl="0" animBg="1"/>
      <p:bldP spid="46088" grpId="0" bldLvl="0" animBg="1"/>
      <p:bldP spid="46088" grpId="1" bldLvl="0" animBg="1"/>
      <p:bldP spid="46089" grpId="0" bldLvl="0" animBg="1"/>
      <p:bldP spid="46089" grpId="1" bldLvl="0" animBg="1"/>
      <p:bldP spid="46090" grpId="0" bldLvl="0" animBg="1"/>
      <p:bldP spid="46090" grpId="1" bldLvl="0" animBg="1"/>
      <p:bldP spid="46106" grpId="0" bldLvl="0" animBg="1"/>
      <p:bldP spid="46106" grpId="1" bldLvl="0" animBg="1"/>
      <p:bldP spid="46107" grpId="0" bldLvl="0" animBg="1"/>
      <p:bldP spid="46107" grpId="1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TextBox 1"/>
          <p:cNvSpPr txBox="1"/>
          <p:nvPr/>
        </p:nvSpPr>
        <p:spPr>
          <a:xfrm>
            <a:off x="1141730" y="0"/>
            <a:ext cx="2082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3-15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266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72" y="109578"/>
            <a:ext cx="5671856" cy="4927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Line 10"/>
          <p:cNvSpPr/>
          <p:nvPr/>
        </p:nvSpPr>
        <p:spPr>
          <a:xfrm flipV="1">
            <a:off x="3031952" y="3220642"/>
            <a:ext cx="0" cy="378759"/>
          </a:xfrm>
          <a:prstGeom prst="line">
            <a:avLst/>
          </a:prstGeom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268" name="Line 11"/>
          <p:cNvSpPr/>
          <p:nvPr/>
        </p:nvSpPr>
        <p:spPr>
          <a:xfrm flipV="1">
            <a:off x="3031952" y="4111560"/>
            <a:ext cx="0" cy="378759"/>
          </a:xfrm>
          <a:prstGeom prst="line">
            <a:avLst/>
          </a:prstGeom>
          <a:ln w="1905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6636" name="Line 12"/>
          <p:cNvSpPr/>
          <p:nvPr/>
        </p:nvSpPr>
        <p:spPr>
          <a:xfrm>
            <a:off x="2330414" y="1060049"/>
            <a:ext cx="701538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37" name="Line 13"/>
          <p:cNvSpPr/>
          <p:nvPr/>
        </p:nvSpPr>
        <p:spPr>
          <a:xfrm flipV="1">
            <a:off x="2356617" y="1060049"/>
            <a:ext cx="1349478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38" name="Line 14"/>
          <p:cNvSpPr/>
          <p:nvPr/>
        </p:nvSpPr>
        <p:spPr>
          <a:xfrm>
            <a:off x="2356617" y="1060049"/>
            <a:ext cx="0" cy="278233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39" name="Oval 15"/>
          <p:cNvSpPr/>
          <p:nvPr/>
        </p:nvSpPr>
        <p:spPr>
          <a:xfrm>
            <a:off x="2356617" y="3248037"/>
            <a:ext cx="1350669" cy="1242281"/>
          </a:xfrm>
          <a:prstGeom prst="ellipse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42" name="Freeform 18"/>
          <p:cNvSpPr/>
          <p:nvPr/>
        </p:nvSpPr>
        <p:spPr>
          <a:xfrm>
            <a:off x="2356617" y="3248037"/>
            <a:ext cx="675335" cy="1242281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82" h="1066">
                <a:moveTo>
                  <a:pt x="560" y="0"/>
                </a:moveTo>
                <a:cubicBezTo>
                  <a:pt x="456" y="19"/>
                  <a:pt x="352" y="38"/>
                  <a:pt x="265" y="91"/>
                </a:cubicBezTo>
                <a:cubicBezTo>
                  <a:pt x="178" y="144"/>
                  <a:pt x="76" y="231"/>
                  <a:pt x="38" y="318"/>
                </a:cubicBezTo>
                <a:cubicBezTo>
                  <a:pt x="0" y="405"/>
                  <a:pt x="27" y="530"/>
                  <a:pt x="38" y="613"/>
                </a:cubicBezTo>
                <a:cubicBezTo>
                  <a:pt x="49" y="696"/>
                  <a:pt x="72" y="757"/>
                  <a:pt x="106" y="817"/>
                </a:cubicBezTo>
                <a:cubicBezTo>
                  <a:pt x="140" y="877"/>
                  <a:pt x="185" y="938"/>
                  <a:pt x="242" y="976"/>
                </a:cubicBezTo>
                <a:cubicBezTo>
                  <a:pt x="299" y="1014"/>
                  <a:pt x="389" y="1029"/>
                  <a:pt x="446" y="1044"/>
                </a:cubicBezTo>
                <a:cubicBezTo>
                  <a:pt x="503" y="1059"/>
                  <a:pt x="559" y="1062"/>
                  <a:pt x="582" y="106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9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TextBox 1"/>
          <p:cNvSpPr txBox="1"/>
          <p:nvPr/>
        </p:nvSpPr>
        <p:spPr>
          <a:xfrm>
            <a:off x="1141730" y="0"/>
            <a:ext cx="2082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3-17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29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" y="357320"/>
            <a:ext cx="6831954" cy="421399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Line 9"/>
          <p:cNvSpPr/>
          <p:nvPr/>
        </p:nvSpPr>
        <p:spPr>
          <a:xfrm flipH="1">
            <a:off x="2573391" y="519305"/>
            <a:ext cx="51335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</p:sp>
      <p:sp>
        <p:nvSpPr>
          <p:cNvPr id="12292" name="Line 10"/>
          <p:cNvSpPr/>
          <p:nvPr/>
        </p:nvSpPr>
        <p:spPr>
          <a:xfrm flipV="1">
            <a:off x="2573391" y="519305"/>
            <a:ext cx="0" cy="432357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</p:sp>
      <p:sp>
        <p:nvSpPr>
          <p:cNvPr id="12293" name="Line 11"/>
          <p:cNvSpPr/>
          <p:nvPr/>
        </p:nvSpPr>
        <p:spPr>
          <a:xfrm flipV="1">
            <a:off x="1817065" y="519305"/>
            <a:ext cx="728932" cy="432357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</p:sp>
      <p:sp>
        <p:nvSpPr>
          <p:cNvPr id="31756" name="Line 12"/>
          <p:cNvSpPr/>
          <p:nvPr/>
        </p:nvSpPr>
        <p:spPr>
          <a:xfrm>
            <a:off x="1817065" y="951662"/>
            <a:ext cx="756327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57" name="Line 13"/>
          <p:cNvSpPr/>
          <p:nvPr/>
        </p:nvSpPr>
        <p:spPr>
          <a:xfrm>
            <a:off x="6355026" y="951662"/>
            <a:ext cx="1269676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58" name="Line 14"/>
          <p:cNvSpPr/>
          <p:nvPr/>
        </p:nvSpPr>
        <p:spPr>
          <a:xfrm>
            <a:off x="2545997" y="951662"/>
            <a:ext cx="5078705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61" name="Line 17"/>
          <p:cNvSpPr/>
          <p:nvPr/>
        </p:nvSpPr>
        <p:spPr>
          <a:xfrm>
            <a:off x="1817065" y="951662"/>
            <a:ext cx="0" cy="2756127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62" name="Oval 18"/>
          <p:cNvSpPr/>
          <p:nvPr/>
        </p:nvSpPr>
        <p:spPr>
          <a:xfrm>
            <a:off x="6625398" y="925459"/>
            <a:ext cx="53598" cy="54789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buFontTx/>
            </a:pPr>
            <a:endParaRPr lang="zh-CN" altLang="en-US" sz="1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66" name="Oval 22"/>
          <p:cNvSpPr/>
          <p:nvPr/>
        </p:nvSpPr>
        <p:spPr>
          <a:xfrm>
            <a:off x="6355026" y="925459"/>
            <a:ext cx="53598" cy="54789"/>
          </a:xfrm>
          <a:prstGeom prst="ellipse">
            <a:avLst/>
          </a:prstGeom>
          <a:solidFill>
            <a:srgbClr val="00CC00"/>
          </a:solidFill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67" name="Oval 23"/>
          <p:cNvSpPr/>
          <p:nvPr/>
        </p:nvSpPr>
        <p:spPr>
          <a:xfrm>
            <a:off x="1789670" y="3653000"/>
            <a:ext cx="53598" cy="54789"/>
          </a:xfrm>
          <a:prstGeom prst="ellipse">
            <a:avLst/>
          </a:prstGeom>
          <a:solidFill>
            <a:srgbClr val="00CC00"/>
          </a:solidFill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68" name="Oval 24"/>
          <p:cNvSpPr/>
          <p:nvPr/>
        </p:nvSpPr>
        <p:spPr>
          <a:xfrm>
            <a:off x="7597308" y="924267"/>
            <a:ext cx="53598" cy="54789"/>
          </a:xfrm>
          <a:prstGeom prst="ellipse">
            <a:avLst/>
          </a:prstGeom>
          <a:solidFill>
            <a:srgbClr val="00CC00"/>
          </a:solidFill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0" name="Oval 26"/>
          <p:cNvSpPr/>
          <p:nvPr/>
        </p:nvSpPr>
        <p:spPr>
          <a:xfrm>
            <a:off x="2545997" y="925459"/>
            <a:ext cx="53598" cy="54789"/>
          </a:xfrm>
          <a:prstGeom prst="ellipse">
            <a:avLst/>
          </a:prstGeom>
          <a:solidFill>
            <a:srgbClr val="00CC00"/>
          </a:solidFill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1" name="Oval 27"/>
          <p:cNvSpPr/>
          <p:nvPr/>
        </p:nvSpPr>
        <p:spPr>
          <a:xfrm>
            <a:off x="1789670" y="925459"/>
            <a:ext cx="53598" cy="54789"/>
          </a:xfrm>
          <a:prstGeom prst="ellipse">
            <a:avLst/>
          </a:prstGeom>
          <a:solidFill>
            <a:srgbClr val="00CC00"/>
          </a:solidFill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3" name="Oval 29"/>
          <p:cNvSpPr/>
          <p:nvPr/>
        </p:nvSpPr>
        <p:spPr>
          <a:xfrm>
            <a:off x="2545997" y="3032454"/>
            <a:ext cx="53598" cy="54789"/>
          </a:xfrm>
          <a:prstGeom prst="ellipse">
            <a:avLst/>
          </a:prstGeom>
          <a:solidFill>
            <a:srgbClr val="00CC00"/>
          </a:solidFill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4" name="Oval 30"/>
          <p:cNvSpPr/>
          <p:nvPr/>
        </p:nvSpPr>
        <p:spPr>
          <a:xfrm>
            <a:off x="2545997" y="4302130"/>
            <a:ext cx="53598" cy="54789"/>
          </a:xfrm>
          <a:prstGeom prst="ellipse">
            <a:avLst/>
          </a:prstGeom>
          <a:solidFill>
            <a:srgbClr val="00CC00"/>
          </a:solidFill>
          <a:ln w="9525" cap="flat" cmpd="sng">
            <a:solidFill>
              <a:srgbClr val="00CC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5" name="Line 31"/>
          <p:cNvSpPr/>
          <p:nvPr/>
        </p:nvSpPr>
        <p:spPr>
          <a:xfrm>
            <a:off x="2573391" y="951662"/>
            <a:ext cx="0" cy="3376672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76" name="Oval 32"/>
          <p:cNvSpPr/>
          <p:nvPr/>
        </p:nvSpPr>
        <p:spPr>
          <a:xfrm>
            <a:off x="2086246" y="924267"/>
            <a:ext cx="53598" cy="54789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buFontTx/>
            </a:pPr>
            <a:endParaRPr lang="zh-CN" altLang="en-US" sz="1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7" name="Oval 33"/>
          <p:cNvSpPr/>
          <p:nvPr/>
        </p:nvSpPr>
        <p:spPr>
          <a:xfrm>
            <a:off x="2114831" y="4030567"/>
            <a:ext cx="53598" cy="54789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buFontTx/>
            </a:pPr>
            <a:endParaRPr lang="zh-CN" altLang="en-US" sz="1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8" name="Oval 34"/>
          <p:cNvSpPr/>
          <p:nvPr/>
        </p:nvSpPr>
        <p:spPr>
          <a:xfrm>
            <a:off x="2114831" y="3329030"/>
            <a:ext cx="53598" cy="54789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buFontTx/>
            </a:pPr>
            <a:endParaRPr lang="zh-CN" altLang="en-US" sz="1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79" name="Oval 35"/>
          <p:cNvSpPr/>
          <p:nvPr/>
        </p:nvSpPr>
        <p:spPr>
          <a:xfrm>
            <a:off x="7326936" y="925459"/>
            <a:ext cx="53598" cy="54789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 algn="ctr">
              <a:buFontTx/>
            </a:pPr>
            <a:endParaRPr lang="zh-CN" altLang="en-US" sz="1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80" name="Line 36"/>
          <p:cNvSpPr/>
          <p:nvPr/>
        </p:nvSpPr>
        <p:spPr>
          <a:xfrm>
            <a:off x="2113640" y="789677"/>
            <a:ext cx="0" cy="404962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81" name="Line 37"/>
          <p:cNvSpPr/>
          <p:nvPr/>
        </p:nvSpPr>
        <p:spPr>
          <a:xfrm>
            <a:off x="2113640" y="789677"/>
            <a:ext cx="491672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82" name="Oval 38"/>
          <p:cNvSpPr/>
          <p:nvPr/>
        </p:nvSpPr>
        <p:spPr>
          <a:xfrm>
            <a:off x="6570609" y="789677"/>
            <a:ext cx="864714" cy="837319"/>
          </a:xfrm>
          <a:prstGeom prst="ellipse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83" name="Line 39"/>
          <p:cNvSpPr/>
          <p:nvPr/>
        </p:nvSpPr>
        <p:spPr>
          <a:xfrm>
            <a:off x="2113640" y="951662"/>
            <a:ext cx="27395" cy="3187293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84" name="Freeform 40"/>
          <p:cNvSpPr/>
          <p:nvPr/>
        </p:nvSpPr>
        <p:spPr>
          <a:xfrm>
            <a:off x="1817065" y="3058657"/>
            <a:ext cx="756327" cy="1269676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662" h="1066">
                <a:moveTo>
                  <a:pt x="639" y="0"/>
                </a:moveTo>
                <a:cubicBezTo>
                  <a:pt x="510" y="81"/>
                  <a:pt x="382" y="163"/>
                  <a:pt x="276" y="250"/>
                </a:cubicBezTo>
                <a:cubicBezTo>
                  <a:pt x="170" y="337"/>
                  <a:pt x="0" y="424"/>
                  <a:pt x="4" y="522"/>
                </a:cubicBezTo>
                <a:cubicBezTo>
                  <a:pt x="8" y="620"/>
                  <a:pt x="189" y="748"/>
                  <a:pt x="299" y="839"/>
                </a:cubicBezTo>
                <a:cubicBezTo>
                  <a:pt x="409" y="930"/>
                  <a:pt x="535" y="998"/>
                  <a:pt x="662" y="106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2" grpId="0" bldLvl="0" animBg="1"/>
      <p:bldP spid="31766" grpId="0" bldLvl="0" animBg="1"/>
      <p:bldP spid="31767" grpId="0" bldLvl="0" animBg="1"/>
      <p:bldP spid="31768" grpId="0" bldLvl="0" animBg="1"/>
      <p:bldP spid="31770" grpId="0" bldLvl="0" animBg="1"/>
      <p:bldP spid="31771" grpId="0" bldLvl="0" animBg="1"/>
      <p:bldP spid="31773" grpId="0" bldLvl="0" animBg="1"/>
      <p:bldP spid="31774" grpId="0" bldLvl="0" animBg="1"/>
      <p:bldP spid="31776" grpId="0" bldLvl="0" animBg="1"/>
      <p:bldP spid="31777" grpId="0" bldLvl="0" animBg="1"/>
      <p:bldP spid="31778" grpId="0" bldLvl="0" animBg="1"/>
      <p:bldP spid="31779" grpId="0" bldLvl="0" animBg="1"/>
      <p:bldP spid="31782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050" y="0"/>
            <a:ext cx="5219251" cy="5145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TextBox 2"/>
          <p:cNvSpPr txBox="1"/>
          <p:nvPr/>
        </p:nvSpPr>
        <p:spPr>
          <a:xfrm>
            <a:off x="1141730" y="0"/>
            <a:ext cx="20129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2" action="ppaction://hlinksldjump"/>
              </a:rPr>
              <a:t>4-1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5" name="Picture 3">
            <a:hlinkClick r:id="rId3" action="ppaction://program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55" y="2626301"/>
            <a:ext cx="2017666" cy="250362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2" name="Line 10"/>
          <p:cNvSpPr/>
          <p:nvPr/>
        </p:nvSpPr>
        <p:spPr>
          <a:xfrm flipV="1">
            <a:off x="2545997" y="850421"/>
            <a:ext cx="607444" cy="1282778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3" name="Freeform 11"/>
          <p:cNvSpPr/>
          <p:nvPr/>
        </p:nvSpPr>
        <p:spPr>
          <a:xfrm>
            <a:off x="2545997" y="4632056"/>
            <a:ext cx="607444" cy="28109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10" h="236">
                <a:moveTo>
                  <a:pt x="0" y="0"/>
                </a:moveTo>
                <a:cubicBezTo>
                  <a:pt x="66" y="66"/>
                  <a:pt x="132" y="132"/>
                  <a:pt x="198" y="170"/>
                </a:cubicBezTo>
                <a:cubicBezTo>
                  <a:pt x="264" y="208"/>
                  <a:pt x="345" y="218"/>
                  <a:pt x="397" y="227"/>
                </a:cubicBezTo>
                <a:cubicBezTo>
                  <a:pt x="449" y="236"/>
                  <a:pt x="479" y="231"/>
                  <a:pt x="510" y="227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3085" name="Oval 13"/>
          <p:cNvSpPr/>
          <p:nvPr/>
        </p:nvSpPr>
        <p:spPr>
          <a:xfrm>
            <a:off x="3086741" y="782531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6" name="Oval 14"/>
          <p:cNvSpPr/>
          <p:nvPr/>
        </p:nvSpPr>
        <p:spPr>
          <a:xfrm>
            <a:off x="2478106" y="4558210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7" name="Oval 15"/>
          <p:cNvSpPr/>
          <p:nvPr/>
        </p:nvSpPr>
        <p:spPr>
          <a:xfrm>
            <a:off x="2512647" y="2066500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8" name="Oval 16"/>
          <p:cNvSpPr/>
          <p:nvPr/>
        </p:nvSpPr>
        <p:spPr>
          <a:xfrm>
            <a:off x="6598004" y="2024812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0" name="Oval 18"/>
          <p:cNvSpPr/>
          <p:nvPr/>
        </p:nvSpPr>
        <p:spPr>
          <a:xfrm>
            <a:off x="3086741" y="4869078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3" name="Oval 21"/>
          <p:cNvSpPr/>
          <p:nvPr/>
        </p:nvSpPr>
        <p:spPr>
          <a:xfrm>
            <a:off x="6868375" y="782531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5" name="Oval 23"/>
          <p:cNvSpPr/>
          <p:nvPr/>
        </p:nvSpPr>
        <p:spPr>
          <a:xfrm>
            <a:off x="2748478" y="4767837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6" name="Oval 24"/>
          <p:cNvSpPr/>
          <p:nvPr/>
        </p:nvSpPr>
        <p:spPr>
          <a:xfrm>
            <a:off x="2781828" y="1417369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7" name="Line 25"/>
          <p:cNvSpPr/>
          <p:nvPr/>
        </p:nvSpPr>
        <p:spPr>
          <a:xfrm>
            <a:off x="2816369" y="1492406"/>
            <a:ext cx="0" cy="3342131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8" name="Line 26"/>
          <p:cNvSpPr/>
          <p:nvPr/>
        </p:nvSpPr>
        <p:spPr>
          <a:xfrm>
            <a:off x="2816369" y="1492406"/>
            <a:ext cx="4017466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9" name="Oval 27"/>
          <p:cNvSpPr/>
          <p:nvPr/>
        </p:nvSpPr>
        <p:spPr>
          <a:xfrm>
            <a:off x="6826688" y="1424515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0" name="Freeform 28"/>
          <p:cNvSpPr/>
          <p:nvPr/>
        </p:nvSpPr>
        <p:spPr>
          <a:xfrm>
            <a:off x="6665894" y="817071"/>
            <a:ext cx="269181" cy="1249429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255" h="1049">
                <a:moveTo>
                  <a:pt x="0" y="1049"/>
                </a:moveTo>
                <a:cubicBezTo>
                  <a:pt x="40" y="964"/>
                  <a:pt x="81" y="879"/>
                  <a:pt x="114" y="794"/>
                </a:cubicBezTo>
                <a:cubicBezTo>
                  <a:pt x="147" y="709"/>
                  <a:pt x="180" y="618"/>
                  <a:pt x="199" y="538"/>
                </a:cubicBezTo>
                <a:cubicBezTo>
                  <a:pt x="218" y="458"/>
                  <a:pt x="218" y="402"/>
                  <a:pt x="227" y="312"/>
                </a:cubicBezTo>
                <a:cubicBezTo>
                  <a:pt x="236" y="222"/>
                  <a:pt x="245" y="111"/>
                  <a:pt x="255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3101" name="Freeform 29"/>
          <p:cNvSpPr/>
          <p:nvPr/>
        </p:nvSpPr>
        <p:spPr>
          <a:xfrm>
            <a:off x="2545997" y="3315928"/>
            <a:ext cx="641984" cy="269181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482" h="226">
                <a:moveTo>
                  <a:pt x="0" y="226"/>
                </a:moveTo>
                <a:cubicBezTo>
                  <a:pt x="47" y="172"/>
                  <a:pt x="95" y="118"/>
                  <a:pt x="142" y="85"/>
                </a:cubicBezTo>
                <a:cubicBezTo>
                  <a:pt x="189" y="52"/>
                  <a:pt x="227" y="42"/>
                  <a:pt x="284" y="28"/>
                </a:cubicBezTo>
                <a:cubicBezTo>
                  <a:pt x="341" y="14"/>
                  <a:pt x="444" y="5"/>
                  <a:pt x="482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3105" name="Freeform 33"/>
          <p:cNvSpPr/>
          <p:nvPr/>
        </p:nvSpPr>
        <p:spPr>
          <a:xfrm>
            <a:off x="5309270" y="817071"/>
            <a:ext cx="275136" cy="128277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231" h="1077">
                <a:moveTo>
                  <a:pt x="231" y="1077"/>
                </a:moveTo>
                <a:cubicBezTo>
                  <a:pt x="191" y="1020"/>
                  <a:pt x="151" y="964"/>
                  <a:pt x="118" y="879"/>
                </a:cubicBezTo>
                <a:cubicBezTo>
                  <a:pt x="85" y="794"/>
                  <a:pt x="52" y="671"/>
                  <a:pt x="33" y="567"/>
                </a:cubicBezTo>
                <a:cubicBezTo>
                  <a:pt x="14" y="463"/>
                  <a:pt x="10" y="349"/>
                  <a:pt x="5" y="255"/>
                </a:cubicBezTo>
                <a:cubicBezTo>
                  <a:pt x="0" y="161"/>
                  <a:pt x="5" y="47"/>
                  <a:pt x="5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3110" name="Line 38"/>
          <p:cNvSpPr/>
          <p:nvPr/>
        </p:nvSpPr>
        <p:spPr>
          <a:xfrm>
            <a:off x="2545997" y="2133200"/>
            <a:ext cx="1216078" cy="0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1" name="Freeform 39"/>
          <p:cNvSpPr/>
          <p:nvPr/>
        </p:nvSpPr>
        <p:spPr>
          <a:xfrm>
            <a:off x="2545997" y="4598706"/>
            <a:ext cx="1216078" cy="35374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49" h="297">
                <a:moveTo>
                  <a:pt x="0" y="0"/>
                </a:moveTo>
                <a:cubicBezTo>
                  <a:pt x="35" y="47"/>
                  <a:pt x="71" y="95"/>
                  <a:pt x="142" y="142"/>
                </a:cubicBezTo>
                <a:cubicBezTo>
                  <a:pt x="213" y="189"/>
                  <a:pt x="326" y="269"/>
                  <a:pt x="425" y="283"/>
                </a:cubicBezTo>
                <a:cubicBezTo>
                  <a:pt x="524" y="297"/>
                  <a:pt x="647" y="255"/>
                  <a:pt x="737" y="227"/>
                </a:cubicBezTo>
                <a:cubicBezTo>
                  <a:pt x="827" y="199"/>
                  <a:pt x="912" y="146"/>
                  <a:pt x="964" y="113"/>
                </a:cubicBezTo>
                <a:cubicBezTo>
                  <a:pt x="1016" y="80"/>
                  <a:pt x="1044" y="47"/>
                  <a:pt x="1049" y="28"/>
                </a:cubicBezTo>
              </a:path>
            </a:pathLst>
          </a:custGeom>
          <a:noFill/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3112" name="Line 40"/>
          <p:cNvSpPr/>
          <p:nvPr/>
        </p:nvSpPr>
        <p:spPr>
          <a:xfrm flipV="1">
            <a:off x="6631353" y="2133200"/>
            <a:ext cx="303721" cy="0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5" grpId="0" bldLvl="0" animBg="1"/>
      <p:bldP spid="3086" grpId="0" bldLvl="0" animBg="1"/>
      <p:bldP spid="3087" grpId="0" bldLvl="0" animBg="1"/>
      <p:bldP spid="3088" grpId="0" bldLvl="0" animBg="1"/>
      <p:bldP spid="3090" grpId="0" bldLvl="0" animBg="1"/>
      <p:bldP spid="3093" grpId="0" bldLvl="0" animBg="1"/>
      <p:bldP spid="3095" grpId="0" bldLvl="0" animBg="1"/>
      <p:bldP spid="3096" grpId="0" bldLvl="0" animBg="1"/>
      <p:bldP spid="309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647" y="-28586"/>
            <a:ext cx="5025108" cy="515969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8" name="TextBox 2"/>
          <p:cNvSpPr txBox="1"/>
          <p:nvPr/>
        </p:nvSpPr>
        <p:spPr>
          <a:xfrm>
            <a:off x="1141730" y="0"/>
            <a:ext cx="20129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2" action="ppaction://hlinksldjump"/>
              </a:rPr>
              <a:t>4-2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39" name="Picture 3">
            <a:hlinkClick r:id="rId3" action="ppaction://program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55" y="2707293"/>
            <a:ext cx="1729428" cy="2438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6" name="Oval 10"/>
          <p:cNvSpPr/>
          <p:nvPr/>
        </p:nvSpPr>
        <p:spPr>
          <a:xfrm>
            <a:off x="3187981" y="1424515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9" name="Oval 13"/>
          <p:cNvSpPr/>
          <p:nvPr/>
        </p:nvSpPr>
        <p:spPr>
          <a:xfrm>
            <a:off x="2680587" y="1930718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10" name="Oval 14"/>
          <p:cNvSpPr/>
          <p:nvPr/>
        </p:nvSpPr>
        <p:spPr>
          <a:xfrm>
            <a:off x="2640091" y="4328334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13" name="Line 17"/>
          <p:cNvSpPr/>
          <p:nvPr/>
        </p:nvSpPr>
        <p:spPr>
          <a:xfrm>
            <a:off x="2715129" y="4396225"/>
            <a:ext cx="1080296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4" name="Oval 18"/>
          <p:cNvSpPr/>
          <p:nvPr/>
        </p:nvSpPr>
        <p:spPr>
          <a:xfrm>
            <a:off x="2579347" y="3417169"/>
            <a:ext cx="1385209" cy="1282778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15" name="Line 19"/>
          <p:cNvSpPr/>
          <p:nvPr/>
        </p:nvSpPr>
        <p:spPr>
          <a:xfrm flipV="1">
            <a:off x="2579347" y="1965259"/>
            <a:ext cx="0" cy="2059353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6" name="Line 20"/>
          <p:cNvSpPr/>
          <p:nvPr/>
        </p:nvSpPr>
        <p:spPr>
          <a:xfrm>
            <a:off x="2545997" y="1998609"/>
            <a:ext cx="1418559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4" name="Line 21"/>
          <p:cNvSpPr/>
          <p:nvPr/>
        </p:nvSpPr>
        <p:spPr>
          <a:xfrm flipV="1">
            <a:off x="2715129" y="2031959"/>
            <a:ext cx="0" cy="2364266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9" name="Oval 23"/>
          <p:cNvSpPr/>
          <p:nvPr/>
        </p:nvSpPr>
        <p:spPr>
          <a:xfrm>
            <a:off x="3762075" y="4362875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20" name="Line 24"/>
          <p:cNvSpPr/>
          <p:nvPr/>
        </p:nvSpPr>
        <p:spPr>
          <a:xfrm flipV="1">
            <a:off x="3795425" y="1998609"/>
            <a:ext cx="0" cy="2430966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23" name="Oval 27"/>
          <p:cNvSpPr/>
          <p:nvPr/>
        </p:nvSpPr>
        <p:spPr>
          <a:xfrm>
            <a:off x="3727535" y="1930718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24" name="Oval 28"/>
          <p:cNvSpPr/>
          <p:nvPr/>
        </p:nvSpPr>
        <p:spPr>
          <a:xfrm>
            <a:off x="3221331" y="4362875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25" name="Oval 29"/>
          <p:cNvSpPr/>
          <p:nvPr/>
        </p:nvSpPr>
        <p:spPr>
          <a:xfrm>
            <a:off x="2871158" y="3706597"/>
            <a:ext cx="800396" cy="675335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27" name="Line 31"/>
          <p:cNvSpPr/>
          <p:nvPr/>
        </p:nvSpPr>
        <p:spPr>
          <a:xfrm flipV="1">
            <a:off x="3671554" y="1457865"/>
            <a:ext cx="0" cy="2633447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28" name="Line 32"/>
          <p:cNvSpPr/>
          <p:nvPr/>
        </p:nvSpPr>
        <p:spPr>
          <a:xfrm flipH="1">
            <a:off x="2849719" y="1457865"/>
            <a:ext cx="811116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0" name="Freeform 34"/>
          <p:cNvSpPr/>
          <p:nvPr/>
        </p:nvSpPr>
        <p:spPr>
          <a:xfrm>
            <a:off x="2748478" y="1438808"/>
            <a:ext cx="1056475" cy="559801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851" h="464">
                <a:moveTo>
                  <a:pt x="0" y="464"/>
                </a:moveTo>
                <a:cubicBezTo>
                  <a:pt x="26" y="431"/>
                  <a:pt x="52" y="398"/>
                  <a:pt x="85" y="351"/>
                </a:cubicBezTo>
                <a:cubicBezTo>
                  <a:pt x="118" y="304"/>
                  <a:pt x="152" y="238"/>
                  <a:pt x="199" y="181"/>
                </a:cubicBezTo>
                <a:cubicBezTo>
                  <a:pt x="246" y="124"/>
                  <a:pt x="303" y="20"/>
                  <a:pt x="369" y="10"/>
                </a:cubicBezTo>
                <a:cubicBezTo>
                  <a:pt x="435" y="0"/>
                  <a:pt x="529" y="72"/>
                  <a:pt x="595" y="124"/>
                </a:cubicBezTo>
                <a:cubicBezTo>
                  <a:pt x="661" y="176"/>
                  <a:pt x="723" y="265"/>
                  <a:pt x="766" y="322"/>
                </a:cubicBezTo>
                <a:cubicBezTo>
                  <a:pt x="809" y="379"/>
                  <a:pt x="830" y="421"/>
                  <a:pt x="851" y="464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4131" name="Line 35"/>
          <p:cNvSpPr/>
          <p:nvPr/>
        </p:nvSpPr>
        <p:spPr>
          <a:xfrm flipV="1">
            <a:off x="6294281" y="1323275"/>
            <a:ext cx="0" cy="675334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4" name="Oval 37"/>
          <p:cNvSpPr/>
          <p:nvPr/>
        </p:nvSpPr>
        <p:spPr>
          <a:xfrm>
            <a:off x="2680587" y="3991262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5" name="Oval 38"/>
          <p:cNvSpPr/>
          <p:nvPr/>
        </p:nvSpPr>
        <p:spPr>
          <a:xfrm>
            <a:off x="2673441" y="1697269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6" name="Line 39"/>
          <p:cNvSpPr/>
          <p:nvPr/>
        </p:nvSpPr>
        <p:spPr>
          <a:xfrm flipV="1">
            <a:off x="2715129" y="3687540"/>
            <a:ext cx="0" cy="708685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7" name="Line 40"/>
          <p:cNvSpPr/>
          <p:nvPr/>
        </p:nvSpPr>
        <p:spPr>
          <a:xfrm flipV="1">
            <a:off x="2715129" y="1796127"/>
            <a:ext cx="0" cy="202481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8" name="Line 41"/>
          <p:cNvSpPr/>
          <p:nvPr/>
        </p:nvSpPr>
        <p:spPr>
          <a:xfrm>
            <a:off x="2715129" y="1796127"/>
            <a:ext cx="3781634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99" name="Oval 42"/>
          <p:cNvSpPr/>
          <p:nvPr/>
        </p:nvSpPr>
        <p:spPr>
          <a:xfrm>
            <a:off x="5889319" y="1728237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0" name="Freeform 43"/>
          <p:cNvSpPr/>
          <p:nvPr/>
        </p:nvSpPr>
        <p:spPr>
          <a:xfrm>
            <a:off x="5584406" y="1796127"/>
            <a:ext cx="675335" cy="2084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67" h="175">
                <a:moveTo>
                  <a:pt x="0" y="175"/>
                </a:moveTo>
                <a:cubicBezTo>
                  <a:pt x="21" y="146"/>
                  <a:pt x="43" y="118"/>
                  <a:pt x="86" y="90"/>
                </a:cubicBezTo>
                <a:cubicBezTo>
                  <a:pt x="129" y="62"/>
                  <a:pt x="195" y="10"/>
                  <a:pt x="256" y="5"/>
                </a:cubicBezTo>
                <a:cubicBezTo>
                  <a:pt x="317" y="0"/>
                  <a:pt x="402" y="34"/>
                  <a:pt x="454" y="62"/>
                </a:cubicBezTo>
                <a:cubicBezTo>
                  <a:pt x="506" y="90"/>
                  <a:pt x="536" y="132"/>
                  <a:pt x="567" y="175"/>
                </a:cubicBezTo>
              </a:path>
            </a:pathLst>
          </a:custGeom>
          <a:noFill/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29" name="Oval 28"/>
          <p:cNvSpPr/>
          <p:nvPr/>
        </p:nvSpPr>
        <p:spPr>
          <a:xfrm>
            <a:off x="2871158" y="4340244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Oval 28"/>
          <p:cNvSpPr/>
          <p:nvPr/>
        </p:nvSpPr>
        <p:spPr>
          <a:xfrm>
            <a:off x="3538155" y="4340244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Oval 29"/>
          <p:cNvSpPr/>
          <p:nvPr/>
        </p:nvSpPr>
        <p:spPr>
          <a:xfrm>
            <a:off x="2737758" y="3573198"/>
            <a:ext cx="1067195" cy="933796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737758" y="1638907"/>
            <a:ext cx="1067195" cy="1191"/>
          </a:xfrm>
          <a:prstGeom prst="line">
            <a:avLst/>
          </a:prstGeom>
          <a:ln>
            <a:solidFill>
              <a:srgbClr val="1C2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28"/>
          <p:cNvSpPr/>
          <p:nvPr/>
        </p:nvSpPr>
        <p:spPr>
          <a:xfrm>
            <a:off x="2904508" y="1605557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Oval 28"/>
          <p:cNvSpPr/>
          <p:nvPr/>
        </p:nvSpPr>
        <p:spPr>
          <a:xfrm>
            <a:off x="3504805" y="1605557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rot="5400000">
            <a:off x="2248231" y="3032454"/>
            <a:ext cx="2641784" cy="4764"/>
          </a:xfrm>
          <a:prstGeom prst="line">
            <a:avLst/>
          </a:prstGeom>
          <a:ln>
            <a:solidFill>
              <a:srgbClr val="1C2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5400000">
            <a:off x="1619348" y="3024117"/>
            <a:ext cx="2641784" cy="4764"/>
          </a:xfrm>
          <a:prstGeom prst="line">
            <a:avLst/>
          </a:prstGeom>
          <a:ln>
            <a:solidFill>
              <a:srgbClr val="1C2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 bldLvl="0" animBg="1"/>
      <p:bldP spid="4109" grpId="0" bldLvl="0" animBg="1"/>
      <p:bldP spid="4110" grpId="0" bldLvl="0" animBg="1"/>
      <p:bldP spid="4114" grpId="0" bldLvl="0" animBg="1"/>
      <p:bldP spid="4119" grpId="0" bldLvl="0" animBg="1"/>
      <p:bldP spid="4123" grpId="0" bldLvl="0" animBg="1"/>
      <p:bldP spid="4124" grpId="0" bldLvl="0" animBg="1"/>
      <p:bldP spid="4125" grpId="0" bldLvl="0" animBg="1"/>
      <p:bldP spid="3095" grpId="0" bldLvl="0" animBg="1"/>
      <p:bldP spid="3099" grpId="0" bldLvl="0" animBg="1"/>
      <p:bldP spid="29" grpId="0" bldLvl="0" animBg="1"/>
      <p:bldP spid="30" grpId="0" bldLvl="0" animBg="1"/>
      <p:bldP spid="31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3095" y="0"/>
            <a:ext cx="6241186" cy="5145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TextBox 2"/>
          <p:cNvSpPr txBox="1"/>
          <p:nvPr/>
        </p:nvSpPr>
        <p:spPr>
          <a:xfrm>
            <a:off x="1141730" y="0"/>
            <a:ext cx="2082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2" action="ppaction://hlinksldjump"/>
              </a:rPr>
              <a:t>4-3a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3" name="Picture 3">
            <a:hlinkClick r:id="rId3" action="ppaction://program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583" y="2681090"/>
            <a:ext cx="2883570" cy="21820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6" name="Line 16"/>
          <p:cNvSpPr/>
          <p:nvPr/>
        </p:nvSpPr>
        <p:spPr>
          <a:xfrm flipV="1">
            <a:off x="6800485" y="817071"/>
            <a:ext cx="0" cy="743225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7" name="Line 17"/>
          <p:cNvSpPr/>
          <p:nvPr/>
        </p:nvSpPr>
        <p:spPr>
          <a:xfrm flipV="1">
            <a:off x="6800485" y="377568"/>
            <a:ext cx="0" cy="165439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8" name="Line 18"/>
          <p:cNvSpPr/>
          <p:nvPr/>
        </p:nvSpPr>
        <p:spPr>
          <a:xfrm flipH="1">
            <a:off x="3221331" y="412109"/>
            <a:ext cx="3579154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0" name="Oval 20"/>
          <p:cNvSpPr/>
          <p:nvPr/>
        </p:nvSpPr>
        <p:spPr>
          <a:xfrm>
            <a:off x="2444756" y="412109"/>
            <a:ext cx="1553150" cy="155315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41" name="Line 21"/>
          <p:cNvSpPr/>
          <p:nvPr/>
        </p:nvSpPr>
        <p:spPr>
          <a:xfrm flipH="1">
            <a:off x="2478106" y="850421"/>
            <a:ext cx="3816175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2" name="Line 22"/>
          <p:cNvSpPr/>
          <p:nvPr/>
        </p:nvSpPr>
        <p:spPr>
          <a:xfrm flipH="1">
            <a:off x="2342325" y="1560296"/>
            <a:ext cx="3816175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4" name="Freeform 24"/>
          <p:cNvSpPr/>
          <p:nvPr/>
        </p:nvSpPr>
        <p:spPr>
          <a:xfrm>
            <a:off x="2394731" y="850421"/>
            <a:ext cx="151266" cy="7098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9" h="596">
                <a:moveTo>
                  <a:pt x="70" y="0"/>
                </a:moveTo>
                <a:cubicBezTo>
                  <a:pt x="46" y="49"/>
                  <a:pt x="23" y="99"/>
                  <a:pt x="14" y="170"/>
                </a:cubicBezTo>
                <a:cubicBezTo>
                  <a:pt x="5" y="241"/>
                  <a:pt x="0" y="354"/>
                  <a:pt x="14" y="425"/>
                </a:cubicBezTo>
                <a:cubicBezTo>
                  <a:pt x="28" y="496"/>
                  <a:pt x="63" y="546"/>
                  <a:pt x="99" y="596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5145" name="Line 25"/>
          <p:cNvSpPr/>
          <p:nvPr/>
        </p:nvSpPr>
        <p:spPr>
          <a:xfrm flipH="1">
            <a:off x="6057260" y="850421"/>
            <a:ext cx="743225" cy="0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6" name="Line 26"/>
          <p:cNvSpPr/>
          <p:nvPr/>
        </p:nvSpPr>
        <p:spPr>
          <a:xfrm flipH="1">
            <a:off x="6057260" y="1560296"/>
            <a:ext cx="743225" cy="0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7" name="Line 27"/>
          <p:cNvSpPr/>
          <p:nvPr/>
        </p:nvSpPr>
        <p:spPr>
          <a:xfrm>
            <a:off x="2411406" y="850421"/>
            <a:ext cx="101241" cy="0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8" name="Line 28"/>
          <p:cNvSpPr/>
          <p:nvPr/>
        </p:nvSpPr>
        <p:spPr>
          <a:xfrm>
            <a:off x="2411406" y="1560296"/>
            <a:ext cx="101241" cy="0"/>
          </a:xfrm>
          <a:prstGeom prst="line">
            <a:avLst/>
          </a:prstGeom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49" name="Line 29"/>
          <p:cNvSpPr/>
          <p:nvPr/>
        </p:nvSpPr>
        <p:spPr>
          <a:xfrm>
            <a:off x="5618947" y="850421"/>
            <a:ext cx="165439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50" name="Oval 30"/>
          <p:cNvSpPr/>
          <p:nvPr/>
        </p:nvSpPr>
        <p:spPr>
          <a:xfrm>
            <a:off x="2444756" y="3281387"/>
            <a:ext cx="1553150" cy="155315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51" name="Freeform 31"/>
          <p:cNvSpPr/>
          <p:nvPr/>
        </p:nvSpPr>
        <p:spPr>
          <a:xfrm>
            <a:off x="2411406" y="3720890"/>
            <a:ext cx="134591" cy="70868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9" h="596">
                <a:moveTo>
                  <a:pt x="70" y="0"/>
                </a:moveTo>
                <a:cubicBezTo>
                  <a:pt x="46" y="49"/>
                  <a:pt x="23" y="99"/>
                  <a:pt x="14" y="170"/>
                </a:cubicBezTo>
                <a:cubicBezTo>
                  <a:pt x="5" y="241"/>
                  <a:pt x="0" y="354"/>
                  <a:pt x="14" y="425"/>
                </a:cubicBezTo>
                <a:cubicBezTo>
                  <a:pt x="28" y="496"/>
                  <a:pt x="63" y="546"/>
                  <a:pt x="99" y="596"/>
                </a:cubicBezTo>
              </a:path>
            </a:pathLst>
          </a:custGeom>
          <a:noFill/>
          <a:ln w="571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5152" name="Line 32"/>
          <p:cNvSpPr/>
          <p:nvPr/>
        </p:nvSpPr>
        <p:spPr>
          <a:xfrm>
            <a:off x="2444756" y="4429575"/>
            <a:ext cx="101241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53" name="Line 33"/>
          <p:cNvSpPr/>
          <p:nvPr/>
        </p:nvSpPr>
        <p:spPr>
          <a:xfrm>
            <a:off x="2411406" y="3687540"/>
            <a:ext cx="101241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0" grpId="0" bldLvl="0" animBg="1"/>
      <p:bldP spid="515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362" name="组合 174"/>
          <p:cNvGrpSpPr/>
          <p:nvPr/>
        </p:nvGrpSpPr>
        <p:grpSpPr>
          <a:xfrm>
            <a:off x="287338" y="88900"/>
            <a:ext cx="3641725" cy="1150938"/>
            <a:chOff x="1907704" y="3289712"/>
            <a:chExt cx="3640569" cy="1152128"/>
          </a:xfrm>
        </p:grpSpPr>
        <p:sp>
          <p:nvSpPr>
            <p:cNvPr id="15365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71" tIns="34285" rIns="68571" bIns="34285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rgbClr val="123E61"/>
                  </a:solidFill>
                  <a:ea typeface="仓耳玄三01简繁 W01" panose="02020400000000000000" charset="-122"/>
                  <a:sym typeface="Consolas" panose="020B0609020204030204" charset="0"/>
                </a:rPr>
                <a:t>Ⅱ</a:t>
              </a:r>
              <a:endParaRPr lang="zh-CN" altLang="en-US" sz="7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517216" y="3505835"/>
              <a:ext cx="2031057" cy="64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考试真题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3309281" y="3307193"/>
              <a:ext cx="0" cy="1117166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744663"/>
            <a:ext cx="3740150" cy="2449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图片 2"/>
          <p:cNvPicPr>
            <a:picLocks noChangeAspect="1"/>
          </p:cNvPicPr>
          <p:nvPr/>
        </p:nvPicPr>
        <p:blipFill>
          <a:blip r:embed="rId2"/>
          <a:srcRect l="5603" t="9573" r="8270"/>
          <a:stretch>
            <a:fillRect/>
          </a:stretch>
        </p:blipFill>
        <p:spPr>
          <a:xfrm>
            <a:off x="3929063" y="700088"/>
            <a:ext cx="5148262" cy="3529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TextBox 1"/>
          <p:cNvSpPr txBox="1"/>
          <p:nvPr/>
        </p:nvSpPr>
        <p:spPr>
          <a:xfrm>
            <a:off x="1141730" y="0"/>
            <a:ext cx="2082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4-3b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38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50" y="0"/>
            <a:ext cx="5402675" cy="5062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Picture 3">
            <a:hlinkClick r:id="rId3" action="ppaction://program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74986"/>
            <a:ext cx="2857368" cy="277041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60" name="Line 16"/>
          <p:cNvSpPr/>
          <p:nvPr/>
        </p:nvSpPr>
        <p:spPr>
          <a:xfrm flipV="1">
            <a:off x="6395522" y="377568"/>
            <a:ext cx="0" cy="1587691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61" name="Line 17"/>
          <p:cNvSpPr/>
          <p:nvPr/>
        </p:nvSpPr>
        <p:spPr>
          <a:xfrm flipH="1">
            <a:off x="3254681" y="412109"/>
            <a:ext cx="3140841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62" name="Oval 18"/>
          <p:cNvSpPr/>
          <p:nvPr/>
        </p:nvSpPr>
        <p:spPr>
          <a:xfrm>
            <a:off x="2478106" y="412109"/>
            <a:ext cx="1553150" cy="155315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63" name="Oval 19"/>
          <p:cNvSpPr/>
          <p:nvPr/>
        </p:nvSpPr>
        <p:spPr>
          <a:xfrm>
            <a:off x="2444756" y="3012206"/>
            <a:ext cx="1621041" cy="161985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64" name="Line 20"/>
          <p:cNvSpPr/>
          <p:nvPr/>
        </p:nvSpPr>
        <p:spPr>
          <a:xfrm>
            <a:off x="5146094" y="817071"/>
            <a:ext cx="1621041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2" grpId="0" bldLvl="0" animBg="1"/>
      <p:bldP spid="6163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TextBox 1"/>
          <p:cNvSpPr txBox="1"/>
          <p:nvPr/>
        </p:nvSpPr>
        <p:spPr>
          <a:xfrm>
            <a:off x="1141730" y="0"/>
            <a:ext cx="201295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1" action="ppaction://hlinksldjump"/>
              </a:rPr>
              <a:t>4-4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10" name="Picture 3">
            <a:hlinkClick r:id="rId2" action="ppaction://program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27" y="1546004"/>
            <a:ext cx="2161784" cy="19640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3" name="Picture 15"/>
          <p:cNvPicPr>
            <a:picLocks noChangeAspect="1"/>
          </p:cNvPicPr>
          <p:nvPr/>
        </p:nvPicPr>
        <p:blipFill>
          <a:blip r:embed="rId4"/>
          <a:srcRect l="10349" t="7324" r="63747" b="18842"/>
          <a:stretch>
            <a:fillRect/>
          </a:stretch>
        </p:blipFill>
        <p:spPr>
          <a:xfrm>
            <a:off x="1578852" y="0"/>
            <a:ext cx="3046747" cy="4950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85" name="Line 17"/>
          <p:cNvSpPr/>
          <p:nvPr/>
        </p:nvSpPr>
        <p:spPr>
          <a:xfrm>
            <a:off x="2249421" y="3113446"/>
            <a:ext cx="594342" cy="113389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87" name="Oval 19"/>
          <p:cNvSpPr/>
          <p:nvPr/>
        </p:nvSpPr>
        <p:spPr>
          <a:xfrm>
            <a:off x="2086246" y="2681090"/>
            <a:ext cx="1999799" cy="1890221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88" name="Line 20"/>
          <p:cNvSpPr/>
          <p:nvPr/>
        </p:nvSpPr>
        <p:spPr>
          <a:xfrm flipV="1">
            <a:off x="2086246" y="1275632"/>
            <a:ext cx="0" cy="2323769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89" name="Line 21"/>
          <p:cNvSpPr/>
          <p:nvPr/>
        </p:nvSpPr>
        <p:spPr>
          <a:xfrm>
            <a:off x="2086246" y="1330421"/>
            <a:ext cx="2053398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90" name="Oval 22"/>
          <p:cNvSpPr/>
          <p:nvPr/>
        </p:nvSpPr>
        <p:spPr>
          <a:xfrm>
            <a:off x="2788975" y="1006451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1" name="Oval 23"/>
          <p:cNvSpPr/>
          <p:nvPr/>
        </p:nvSpPr>
        <p:spPr>
          <a:xfrm>
            <a:off x="2788975" y="4193744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2" name="Oval 24"/>
          <p:cNvSpPr/>
          <p:nvPr/>
        </p:nvSpPr>
        <p:spPr>
          <a:xfrm>
            <a:off x="2194632" y="3058657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3" name="Line 25"/>
          <p:cNvSpPr/>
          <p:nvPr/>
        </p:nvSpPr>
        <p:spPr>
          <a:xfrm flipV="1">
            <a:off x="2249421" y="1330421"/>
            <a:ext cx="0" cy="1783025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94" name="Oval 26"/>
          <p:cNvSpPr/>
          <p:nvPr/>
        </p:nvSpPr>
        <p:spPr>
          <a:xfrm>
            <a:off x="2194632" y="1275632"/>
            <a:ext cx="107196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6" name="Oval 28"/>
          <p:cNvSpPr/>
          <p:nvPr/>
        </p:nvSpPr>
        <p:spPr>
          <a:xfrm>
            <a:off x="4031256" y="3058657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8" name="Oval 30"/>
          <p:cNvSpPr/>
          <p:nvPr/>
        </p:nvSpPr>
        <p:spPr>
          <a:xfrm>
            <a:off x="2356617" y="2951461"/>
            <a:ext cx="1459056" cy="1350669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99" name="Line 31"/>
          <p:cNvSpPr/>
          <p:nvPr/>
        </p:nvSpPr>
        <p:spPr>
          <a:xfrm flipV="1">
            <a:off x="2356617" y="1060049"/>
            <a:ext cx="0" cy="2592951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00" name="Line 32"/>
          <p:cNvSpPr/>
          <p:nvPr/>
        </p:nvSpPr>
        <p:spPr>
          <a:xfrm>
            <a:off x="2356617" y="1060049"/>
            <a:ext cx="1512654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01" name="Line 33"/>
          <p:cNvSpPr/>
          <p:nvPr/>
        </p:nvSpPr>
        <p:spPr>
          <a:xfrm flipV="1">
            <a:off x="2843764" y="1060049"/>
            <a:ext cx="0" cy="3187293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02" name="Oval 34"/>
          <p:cNvSpPr/>
          <p:nvPr/>
        </p:nvSpPr>
        <p:spPr>
          <a:xfrm>
            <a:off x="2465005" y="3544612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03" name="Line 35"/>
          <p:cNvSpPr/>
          <p:nvPr/>
        </p:nvSpPr>
        <p:spPr>
          <a:xfrm flipV="1">
            <a:off x="2518602" y="951662"/>
            <a:ext cx="0" cy="2647739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04" name="Oval 36"/>
          <p:cNvSpPr/>
          <p:nvPr/>
        </p:nvSpPr>
        <p:spPr>
          <a:xfrm>
            <a:off x="2465005" y="898064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205" name="Picture 37"/>
          <p:cNvPicPr>
            <a:picLocks noChangeAspect="1"/>
          </p:cNvPicPr>
          <p:nvPr/>
        </p:nvPicPr>
        <p:blipFill>
          <a:blip r:embed="rId5"/>
          <a:srcRect l="26729" t="31676" r="32553" b="26305"/>
          <a:stretch>
            <a:fillRect/>
          </a:stretch>
        </p:blipFill>
        <p:spPr>
          <a:xfrm>
            <a:off x="2249421" y="898064"/>
            <a:ext cx="594342" cy="4323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06" name="Freeform 38"/>
          <p:cNvSpPr/>
          <p:nvPr/>
        </p:nvSpPr>
        <p:spPr>
          <a:xfrm>
            <a:off x="2518602" y="933796"/>
            <a:ext cx="325161" cy="12625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273" h="106">
                <a:moveTo>
                  <a:pt x="273" y="106"/>
                </a:moveTo>
                <a:cubicBezTo>
                  <a:pt x="227" y="68"/>
                  <a:pt x="181" y="30"/>
                  <a:pt x="136" y="15"/>
                </a:cubicBezTo>
                <a:cubicBezTo>
                  <a:pt x="91" y="0"/>
                  <a:pt x="23" y="15"/>
                  <a:pt x="0" y="15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7207" name="Line 39"/>
          <p:cNvSpPr/>
          <p:nvPr/>
        </p:nvSpPr>
        <p:spPr>
          <a:xfrm flipV="1">
            <a:off x="3545301" y="898064"/>
            <a:ext cx="0" cy="2701338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14" name="Line 46"/>
          <p:cNvSpPr/>
          <p:nvPr/>
        </p:nvSpPr>
        <p:spPr>
          <a:xfrm flipV="1">
            <a:off x="2843764" y="3113446"/>
            <a:ext cx="1242281" cy="113389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15" name="Oval 47"/>
          <p:cNvSpPr/>
          <p:nvPr/>
        </p:nvSpPr>
        <p:spPr>
          <a:xfrm>
            <a:off x="3491704" y="3544612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16" name="Oval 48"/>
          <p:cNvSpPr/>
          <p:nvPr/>
        </p:nvSpPr>
        <p:spPr>
          <a:xfrm>
            <a:off x="3491704" y="844466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17" name="Oval 49"/>
          <p:cNvSpPr/>
          <p:nvPr/>
        </p:nvSpPr>
        <p:spPr>
          <a:xfrm>
            <a:off x="4031256" y="1492406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20" name="Freeform 52"/>
          <p:cNvSpPr/>
          <p:nvPr/>
        </p:nvSpPr>
        <p:spPr>
          <a:xfrm>
            <a:off x="2843764" y="870670"/>
            <a:ext cx="701537" cy="189379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89" h="159">
                <a:moveTo>
                  <a:pt x="0" y="159"/>
                </a:moveTo>
                <a:cubicBezTo>
                  <a:pt x="87" y="102"/>
                  <a:pt x="174" y="46"/>
                  <a:pt x="272" y="23"/>
                </a:cubicBezTo>
                <a:cubicBezTo>
                  <a:pt x="370" y="0"/>
                  <a:pt x="479" y="11"/>
                  <a:pt x="589" y="23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7221" name="Freeform 53"/>
          <p:cNvSpPr/>
          <p:nvPr/>
        </p:nvSpPr>
        <p:spPr>
          <a:xfrm>
            <a:off x="3545301" y="898064"/>
            <a:ext cx="540744" cy="6479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454" h="544">
                <a:moveTo>
                  <a:pt x="0" y="0"/>
                </a:moveTo>
                <a:cubicBezTo>
                  <a:pt x="121" y="90"/>
                  <a:pt x="242" y="181"/>
                  <a:pt x="318" y="272"/>
                </a:cubicBezTo>
                <a:cubicBezTo>
                  <a:pt x="394" y="363"/>
                  <a:pt x="424" y="453"/>
                  <a:pt x="454" y="544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7222" name="Line 54"/>
          <p:cNvSpPr/>
          <p:nvPr/>
        </p:nvSpPr>
        <p:spPr>
          <a:xfrm flipH="1">
            <a:off x="2249421" y="3113446"/>
            <a:ext cx="1836624" cy="0"/>
          </a:xfrm>
          <a:prstGeom prst="line">
            <a:avLst/>
          </a:prstGeom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29" name="Freeform 61"/>
          <p:cNvSpPr/>
          <p:nvPr/>
        </p:nvSpPr>
        <p:spPr>
          <a:xfrm>
            <a:off x="2303020" y="951662"/>
            <a:ext cx="1755631" cy="540744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1543" h="468">
                <a:moveTo>
                  <a:pt x="1543" y="468"/>
                </a:moveTo>
                <a:cubicBezTo>
                  <a:pt x="1497" y="389"/>
                  <a:pt x="1452" y="310"/>
                  <a:pt x="1361" y="242"/>
                </a:cubicBezTo>
                <a:cubicBezTo>
                  <a:pt x="1270" y="174"/>
                  <a:pt x="1126" y="98"/>
                  <a:pt x="998" y="60"/>
                </a:cubicBezTo>
                <a:cubicBezTo>
                  <a:pt x="870" y="22"/>
                  <a:pt x="726" y="0"/>
                  <a:pt x="590" y="15"/>
                </a:cubicBezTo>
                <a:cubicBezTo>
                  <a:pt x="454" y="30"/>
                  <a:pt x="280" y="106"/>
                  <a:pt x="182" y="151"/>
                </a:cubicBezTo>
                <a:cubicBezTo>
                  <a:pt x="84" y="196"/>
                  <a:pt x="42" y="241"/>
                  <a:pt x="0" y="287"/>
                </a:cubicBezTo>
              </a:path>
            </a:pathLst>
          </a:custGeom>
          <a:noFill/>
          <a:ln w="12700" cap="flat" cmpd="sng">
            <a:solidFill>
              <a:srgbClr val="FF00FF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7234" name="Freeform 66"/>
          <p:cNvSpPr/>
          <p:nvPr/>
        </p:nvSpPr>
        <p:spPr>
          <a:xfrm>
            <a:off x="2194632" y="951662"/>
            <a:ext cx="323970" cy="216774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272" h="182">
                <a:moveTo>
                  <a:pt x="0" y="182"/>
                </a:moveTo>
                <a:cubicBezTo>
                  <a:pt x="8" y="170"/>
                  <a:pt x="16" y="159"/>
                  <a:pt x="46" y="136"/>
                </a:cubicBezTo>
                <a:cubicBezTo>
                  <a:pt x="76" y="113"/>
                  <a:pt x="145" y="69"/>
                  <a:pt x="182" y="46"/>
                </a:cubicBezTo>
                <a:cubicBezTo>
                  <a:pt x="219" y="23"/>
                  <a:pt x="265" y="8"/>
                  <a:pt x="272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7236" name="Line 68"/>
          <p:cNvSpPr/>
          <p:nvPr/>
        </p:nvSpPr>
        <p:spPr>
          <a:xfrm>
            <a:off x="2242275" y="1113647"/>
            <a:ext cx="0" cy="216774"/>
          </a:xfrm>
          <a:prstGeom prst="line">
            <a:avLst/>
          </a:prstGeom>
          <a:ln w="12700" cap="flat" cmpd="sng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7237" name="Line 69"/>
          <p:cNvSpPr/>
          <p:nvPr/>
        </p:nvSpPr>
        <p:spPr>
          <a:xfrm>
            <a:off x="2843764" y="844466"/>
            <a:ext cx="0" cy="16198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38" name="Freeform 70"/>
          <p:cNvSpPr/>
          <p:nvPr/>
        </p:nvSpPr>
        <p:spPr>
          <a:xfrm>
            <a:off x="3545301" y="898064"/>
            <a:ext cx="594342" cy="458561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</a:cxnLst>
            <a:pathLst>
              <a:path w="590" h="521">
                <a:moveTo>
                  <a:pt x="590" y="521"/>
                </a:moveTo>
                <a:cubicBezTo>
                  <a:pt x="569" y="472"/>
                  <a:pt x="548" y="423"/>
                  <a:pt x="522" y="385"/>
                </a:cubicBezTo>
                <a:cubicBezTo>
                  <a:pt x="496" y="347"/>
                  <a:pt x="469" y="333"/>
                  <a:pt x="431" y="295"/>
                </a:cubicBezTo>
                <a:cubicBezTo>
                  <a:pt x="393" y="257"/>
                  <a:pt x="340" y="197"/>
                  <a:pt x="295" y="159"/>
                </a:cubicBezTo>
                <a:cubicBezTo>
                  <a:pt x="250" y="121"/>
                  <a:pt x="208" y="94"/>
                  <a:pt x="159" y="68"/>
                </a:cubicBezTo>
                <a:cubicBezTo>
                  <a:pt x="110" y="42"/>
                  <a:pt x="55" y="21"/>
                  <a:pt x="0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7239" name="Line 71"/>
          <p:cNvSpPr/>
          <p:nvPr/>
        </p:nvSpPr>
        <p:spPr>
          <a:xfrm>
            <a:off x="4086045" y="1275632"/>
            <a:ext cx="0" cy="242977"/>
          </a:xfrm>
          <a:prstGeom prst="line">
            <a:avLst/>
          </a:prstGeom>
          <a:ln w="12700" cap="flat" cmpd="sng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7" grpId="0" bldLvl="0" animBg="1"/>
      <p:bldP spid="7190" grpId="0" bldLvl="0" animBg="1"/>
      <p:bldP spid="7191" grpId="0" bldLvl="0" animBg="1"/>
      <p:bldP spid="7192" grpId="0" bldLvl="0" animBg="1"/>
      <p:bldP spid="7194" grpId="0" bldLvl="0" animBg="1"/>
      <p:bldP spid="7196" grpId="0" bldLvl="0" animBg="1"/>
      <p:bldP spid="7198" grpId="0" bldLvl="0" animBg="1"/>
      <p:bldP spid="7198" grpId="1" bldLvl="0" animBg="1"/>
      <p:bldP spid="7202" grpId="0" bldLvl="0" animBg="1"/>
      <p:bldP spid="7204" grpId="0" bldLvl="0" animBg="1"/>
      <p:bldP spid="7215" grpId="0" bldLvl="0" animBg="1"/>
      <p:bldP spid="7216" grpId="0" bldLvl="0" animBg="1"/>
      <p:bldP spid="721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Picture 9"/>
          <p:cNvPicPr>
            <a:picLocks noChangeAspect="1"/>
          </p:cNvPicPr>
          <p:nvPr/>
        </p:nvPicPr>
        <p:blipFill>
          <a:blip r:embed="rId1"/>
          <a:srcRect t="1505"/>
          <a:stretch>
            <a:fillRect/>
          </a:stretch>
        </p:blipFill>
        <p:spPr>
          <a:xfrm>
            <a:off x="1465700" y="40496"/>
            <a:ext cx="6291210" cy="491314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8434" name="TextBox 1"/>
          <p:cNvSpPr txBox="1"/>
          <p:nvPr/>
        </p:nvSpPr>
        <p:spPr>
          <a:xfrm>
            <a:off x="1141730" y="0"/>
            <a:ext cx="2082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buFontTx/>
            </a:pPr>
            <a:r>
              <a:rPr lang="en-US" altLang="zh-CN" sz="100" dirty="0">
                <a:latin typeface="Arial" panose="020B0604020202020204" pitchFamily="34" charset="0"/>
                <a:ea typeface="宋体" panose="02010600030101010101" pitchFamily="2" charset="-122"/>
                <a:hlinkClick r:id="rId2" action="ppaction://hlinksldjump"/>
              </a:rPr>
              <a:t>4-13</a:t>
            </a: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435" name="Picture 3">
            <a:hlinkClick r:id="rId3" action="ppaction://program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722" y="2775184"/>
            <a:ext cx="2864513" cy="191999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4" name="Oval 10"/>
          <p:cNvSpPr/>
          <p:nvPr/>
        </p:nvSpPr>
        <p:spPr>
          <a:xfrm>
            <a:off x="2545997" y="3788781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6" name="Oval 12"/>
          <p:cNvSpPr/>
          <p:nvPr/>
        </p:nvSpPr>
        <p:spPr>
          <a:xfrm>
            <a:off x="2680587" y="3281387"/>
            <a:ext cx="1046947" cy="1182728"/>
          </a:xfrm>
          <a:prstGeom prst="ellipse">
            <a:avLst/>
          </a:prstGeom>
          <a:noFill/>
          <a:ln w="952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7" name="Oval 13"/>
          <p:cNvSpPr/>
          <p:nvPr/>
        </p:nvSpPr>
        <p:spPr>
          <a:xfrm>
            <a:off x="2680587" y="4159202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8" name="Oval 14"/>
          <p:cNvSpPr/>
          <p:nvPr/>
        </p:nvSpPr>
        <p:spPr>
          <a:xfrm>
            <a:off x="3727535" y="3788781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9" name="Oval 15"/>
          <p:cNvSpPr/>
          <p:nvPr/>
        </p:nvSpPr>
        <p:spPr>
          <a:xfrm>
            <a:off x="2512647" y="715831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00" name="Line 16"/>
          <p:cNvSpPr/>
          <p:nvPr/>
        </p:nvSpPr>
        <p:spPr>
          <a:xfrm>
            <a:off x="2680587" y="614590"/>
            <a:ext cx="980248" cy="0"/>
          </a:xfrm>
          <a:prstGeom prst="line">
            <a:avLst/>
          </a:prstGeom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01" name="Line 17"/>
          <p:cNvSpPr/>
          <p:nvPr/>
        </p:nvSpPr>
        <p:spPr>
          <a:xfrm>
            <a:off x="6158500" y="614590"/>
            <a:ext cx="1080297" cy="0"/>
          </a:xfrm>
          <a:prstGeom prst="line">
            <a:avLst/>
          </a:prstGeom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04" name="Freeform 20"/>
          <p:cNvSpPr/>
          <p:nvPr/>
        </p:nvSpPr>
        <p:spPr>
          <a:xfrm>
            <a:off x="2545997" y="614590"/>
            <a:ext cx="1249428" cy="202481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49" h="170">
                <a:moveTo>
                  <a:pt x="0" y="170"/>
                </a:moveTo>
                <a:cubicBezTo>
                  <a:pt x="42" y="139"/>
                  <a:pt x="85" y="109"/>
                  <a:pt x="142" y="85"/>
                </a:cubicBezTo>
                <a:cubicBezTo>
                  <a:pt x="199" y="61"/>
                  <a:pt x="274" y="42"/>
                  <a:pt x="340" y="28"/>
                </a:cubicBezTo>
                <a:cubicBezTo>
                  <a:pt x="406" y="14"/>
                  <a:pt x="468" y="0"/>
                  <a:pt x="539" y="0"/>
                </a:cubicBezTo>
                <a:cubicBezTo>
                  <a:pt x="610" y="0"/>
                  <a:pt x="694" y="9"/>
                  <a:pt x="765" y="28"/>
                </a:cubicBezTo>
                <a:cubicBezTo>
                  <a:pt x="836" y="47"/>
                  <a:pt x="917" y="89"/>
                  <a:pt x="964" y="113"/>
                </a:cubicBezTo>
                <a:cubicBezTo>
                  <a:pt x="1011" y="137"/>
                  <a:pt x="959" y="123"/>
                  <a:pt x="1049" y="17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16406" name="Line 22"/>
          <p:cNvSpPr/>
          <p:nvPr/>
        </p:nvSpPr>
        <p:spPr>
          <a:xfrm>
            <a:off x="2545997" y="782531"/>
            <a:ext cx="33350" cy="30396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08" name="Oval 24"/>
          <p:cNvSpPr/>
          <p:nvPr/>
        </p:nvSpPr>
        <p:spPr>
          <a:xfrm>
            <a:off x="3694185" y="715831"/>
            <a:ext cx="108387" cy="1083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09" name="Line 25"/>
          <p:cNvSpPr/>
          <p:nvPr/>
        </p:nvSpPr>
        <p:spPr>
          <a:xfrm>
            <a:off x="3762075" y="782531"/>
            <a:ext cx="0" cy="30396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10" name="Line 26"/>
          <p:cNvSpPr/>
          <p:nvPr/>
        </p:nvSpPr>
        <p:spPr>
          <a:xfrm>
            <a:off x="3727535" y="782531"/>
            <a:ext cx="2938359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11" name="Oval 27"/>
          <p:cNvSpPr/>
          <p:nvPr/>
        </p:nvSpPr>
        <p:spPr>
          <a:xfrm flipH="1">
            <a:off x="6598004" y="715831"/>
            <a:ext cx="101240" cy="10124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2" name="Oval 28"/>
          <p:cNvSpPr/>
          <p:nvPr/>
        </p:nvSpPr>
        <p:spPr>
          <a:xfrm>
            <a:off x="2715129" y="647940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3" name="Oval 29"/>
          <p:cNvSpPr/>
          <p:nvPr/>
        </p:nvSpPr>
        <p:spPr>
          <a:xfrm>
            <a:off x="3120091" y="546700"/>
            <a:ext cx="108387" cy="108387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4" name="Oval 30"/>
          <p:cNvSpPr/>
          <p:nvPr/>
        </p:nvSpPr>
        <p:spPr>
          <a:xfrm>
            <a:off x="7104206" y="546700"/>
            <a:ext cx="108387" cy="108387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5" name="Oval 31"/>
          <p:cNvSpPr/>
          <p:nvPr/>
        </p:nvSpPr>
        <p:spPr>
          <a:xfrm>
            <a:off x="6091800" y="546700"/>
            <a:ext cx="108387" cy="108387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6" name="Oval 32"/>
          <p:cNvSpPr/>
          <p:nvPr/>
        </p:nvSpPr>
        <p:spPr>
          <a:xfrm>
            <a:off x="3120091" y="4294984"/>
            <a:ext cx="108387" cy="108387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7" name="Oval 33"/>
          <p:cNvSpPr/>
          <p:nvPr/>
        </p:nvSpPr>
        <p:spPr>
          <a:xfrm>
            <a:off x="3120091" y="3281387"/>
            <a:ext cx="108387" cy="108387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18" name="Line 34"/>
          <p:cNvSpPr/>
          <p:nvPr/>
        </p:nvSpPr>
        <p:spPr>
          <a:xfrm>
            <a:off x="2613888" y="681290"/>
            <a:ext cx="1113647" cy="0"/>
          </a:xfrm>
          <a:prstGeom prst="line">
            <a:avLst/>
          </a:prstGeom>
          <a:ln w="952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19" name="Oval 35"/>
          <p:cNvSpPr/>
          <p:nvPr/>
        </p:nvSpPr>
        <p:spPr>
          <a:xfrm>
            <a:off x="3491704" y="640793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20" name="Line 36"/>
          <p:cNvSpPr/>
          <p:nvPr/>
        </p:nvSpPr>
        <p:spPr>
          <a:xfrm>
            <a:off x="3727535" y="681290"/>
            <a:ext cx="0" cy="3174191"/>
          </a:xfrm>
          <a:prstGeom prst="line">
            <a:avLst/>
          </a:prstGeom>
          <a:ln w="952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22" name="Line 38"/>
          <p:cNvSpPr/>
          <p:nvPr/>
        </p:nvSpPr>
        <p:spPr>
          <a:xfrm>
            <a:off x="2748478" y="681290"/>
            <a:ext cx="0" cy="3613694"/>
          </a:xfrm>
          <a:prstGeom prst="line">
            <a:avLst/>
          </a:prstGeom>
          <a:ln w="952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23" name="Oval 39"/>
          <p:cNvSpPr/>
          <p:nvPr/>
        </p:nvSpPr>
        <p:spPr>
          <a:xfrm>
            <a:off x="6193041" y="647940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24" name="Oval 40"/>
          <p:cNvSpPr/>
          <p:nvPr/>
        </p:nvSpPr>
        <p:spPr>
          <a:xfrm>
            <a:off x="6969616" y="647940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25" name="Oval 41"/>
          <p:cNvSpPr/>
          <p:nvPr/>
        </p:nvSpPr>
        <p:spPr>
          <a:xfrm>
            <a:off x="2680587" y="3450518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26" name="Line 42"/>
          <p:cNvSpPr/>
          <p:nvPr/>
        </p:nvSpPr>
        <p:spPr>
          <a:xfrm>
            <a:off x="3559594" y="681290"/>
            <a:ext cx="0" cy="3714935"/>
          </a:xfrm>
          <a:prstGeom prst="line">
            <a:avLst/>
          </a:prstGeom>
          <a:ln w="952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27" name="Oval 43"/>
          <p:cNvSpPr/>
          <p:nvPr/>
        </p:nvSpPr>
        <p:spPr>
          <a:xfrm>
            <a:off x="3484557" y="4227094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28" name="Oval 44"/>
          <p:cNvSpPr/>
          <p:nvPr/>
        </p:nvSpPr>
        <p:spPr>
          <a:xfrm>
            <a:off x="3491704" y="3417169"/>
            <a:ext cx="108387" cy="108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FontTx/>
            </a:pPr>
            <a:endParaRPr lang="zh-CN" altLang="en-US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29" name="Line 45"/>
          <p:cNvSpPr/>
          <p:nvPr/>
        </p:nvSpPr>
        <p:spPr>
          <a:xfrm>
            <a:off x="3727535" y="681290"/>
            <a:ext cx="3579153" cy="0"/>
          </a:xfrm>
          <a:prstGeom prst="line">
            <a:avLst/>
          </a:prstGeom>
          <a:ln w="9525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33" name="Freeform 49"/>
          <p:cNvSpPr/>
          <p:nvPr/>
        </p:nvSpPr>
        <p:spPr>
          <a:xfrm>
            <a:off x="2612697" y="3332603"/>
            <a:ext cx="1182728" cy="52287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93" h="439">
                <a:moveTo>
                  <a:pt x="0" y="439"/>
                </a:moveTo>
                <a:cubicBezTo>
                  <a:pt x="5" y="373"/>
                  <a:pt x="10" y="307"/>
                  <a:pt x="57" y="241"/>
                </a:cubicBezTo>
                <a:cubicBezTo>
                  <a:pt x="104" y="175"/>
                  <a:pt x="199" y="80"/>
                  <a:pt x="284" y="42"/>
                </a:cubicBezTo>
                <a:cubicBezTo>
                  <a:pt x="369" y="4"/>
                  <a:pt x="473" y="0"/>
                  <a:pt x="567" y="14"/>
                </a:cubicBezTo>
                <a:cubicBezTo>
                  <a:pt x="661" y="28"/>
                  <a:pt x="780" y="56"/>
                  <a:pt x="851" y="127"/>
                </a:cubicBezTo>
                <a:cubicBezTo>
                  <a:pt x="922" y="198"/>
                  <a:pt x="979" y="387"/>
                  <a:pt x="993" y="439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16434" name="Freeform 50"/>
          <p:cNvSpPr/>
          <p:nvPr/>
        </p:nvSpPr>
        <p:spPr>
          <a:xfrm>
            <a:off x="2612697" y="3855481"/>
            <a:ext cx="1182728" cy="540744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25" h="454">
                <a:moveTo>
                  <a:pt x="4" y="0"/>
                </a:moveTo>
                <a:cubicBezTo>
                  <a:pt x="2" y="54"/>
                  <a:pt x="0" y="109"/>
                  <a:pt x="33" y="170"/>
                </a:cubicBezTo>
                <a:cubicBezTo>
                  <a:pt x="66" y="231"/>
                  <a:pt x="118" y="322"/>
                  <a:pt x="203" y="369"/>
                </a:cubicBezTo>
                <a:cubicBezTo>
                  <a:pt x="288" y="416"/>
                  <a:pt x="444" y="454"/>
                  <a:pt x="543" y="454"/>
                </a:cubicBezTo>
                <a:cubicBezTo>
                  <a:pt x="642" y="454"/>
                  <a:pt x="727" y="407"/>
                  <a:pt x="798" y="369"/>
                </a:cubicBezTo>
                <a:cubicBezTo>
                  <a:pt x="869" y="331"/>
                  <a:pt x="930" y="284"/>
                  <a:pt x="968" y="227"/>
                </a:cubicBezTo>
                <a:cubicBezTo>
                  <a:pt x="1006" y="170"/>
                  <a:pt x="1020" y="62"/>
                  <a:pt x="1025" y="29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  <p:sp>
        <p:nvSpPr>
          <p:cNvPr id="16435" name="Freeform 51"/>
          <p:cNvSpPr/>
          <p:nvPr/>
        </p:nvSpPr>
        <p:spPr>
          <a:xfrm>
            <a:off x="6091800" y="580050"/>
            <a:ext cx="1080297" cy="20248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907" h="170">
                <a:moveTo>
                  <a:pt x="0" y="0"/>
                </a:moveTo>
                <a:cubicBezTo>
                  <a:pt x="73" y="43"/>
                  <a:pt x="147" y="86"/>
                  <a:pt x="227" y="114"/>
                </a:cubicBezTo>
                <a:cubicBezTo>
                  <a:pt x="307" y="142"/>
                  <a:pt x="392" y="170"/>
                  <a:pt x="482" y="170"/>
                </a:cubicBezTo>
                <a:cubicBezTo>
                  <a:pt x="572" y="170"/>
                  <a:pt x="694" y="142"/>
                  <a:pt x="765" y="114"/>
                </a:cubicBezTo>
                <a:cubicBezTo>
                  <a:pt x="836" y="86"/>
                  <a:pt x="871" y="43"/>
                  <a:pt x="907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 sz="1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" grpId="0" bldLvl="0" animBg="1"/>
      <p:bldP spid="16396" grpId="0" bldLvl="0" animBg="1"/>
      <p:bldP spid="16397" grpId="0" bldLvl="0" animBg="1"/>
      <p:bldP spid="16398" grpId="0" bldLvl="0" animBg="1"/>
      <p:bldP spid="16399" grpId="0" bldLvl="0" animBg="1"/>
      <p:bldP spid="16408" grpId="0" bldLvl="0" animBg="1"/>
      <p:bldP spid="16411" grpId="0" bldLvl="0" animBg="1"/>
      <p:bldP spid="16412" grpId="0" bldLvl="0" animBg="1"/>
      <p:bldP spid="16413" grpId="0" bldLvl="0" animBg="1"/>
      <p:bldP spid="16414" grpId="0" bldLvl="0" animBg="1"/>
      <p:bldP spid="16415" grpId="0" bldLvl="0" animBg="1"/>
      <p:bldP spid="16416" grpId="0" bldLvl="0" animBg="1"/>
      <p:bldP spid="16417" grpId="0" bldLvl="0" animBg="1"/>
      <p:bldP spid="16419" grpId="0" bldLvl="0" animBg="1"/>
      <p:bldP spid="16423" grpId="0" bldLvl="0" animBg="1"/>
      <p:bldP spid="16424" grpId="0" bldLvl="0" animBg="1"/>
      <p:bldP spid="16425" grpId="0" bldLvl="0" animBg="1"/>
      <p:bldP spid="16427" grpId="0" bldLvl="0" animBg="1"/>
      <p:bldP spid="16428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Rectangle 4"/>
          <p:cNvSpPr txBox="1"/>
          <p:nvPr/>
        </p:nvSpPr>
        <p:spPr>
          <a:xfrm>
            <a:off x="1867090" y="1830669"/>
            <a:ext cx="1391165" cy="863522"/>
          </a:xfrm>
          <a:prstGeom prst="rect">
            <a:avLst/>
          </a:prstGeom>
          <a:noFill/>
          <a:ln w="9525">
            <a:noFill/>
          </a:ln>
        </p:spPr>
        <p:txBody>
          <a:bodyPr lIns="51447" tIns="25723" rIns="51447" bIns="25723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zh-CN" sz="6000" b="1" dirty="0">
                <a:solidFill>
                  <a:srgbClr val="123E61"/>
                </a:solidFill>
                <a:latin typeface="微软雅黑" panose="020B0503020204020204" pitchFamily="34" charset="-122"/>
                <a:ea typeface="FZHei-B01S"/>
                <a:sym typeface="+mn-lt"/>
              </a:rPr>
              <a:t>Ⅵ</a:t>
            </a:r>
            <a:endParaRPr lang="zh-CN" altLang="en-US" sz="5400" b="1" dirty="0">
              <a:solidFill>
                <a:srgbClr val="123E61"/>
              </a:solidFill>
              <a:latin typeface="微软雅黑" panose="020B0503020204020204" pitchFamily="34" charset="-122"/>
              <a:ea typeface="FZHei-B01S"/>
              <a:sym typeface="+mn-lt"/>
            </a:endParaRPr>
          </a:p>
        </p:txBody>
      </p:sp>
      <p:sp>
        <p:nvSpPr>
          <p:cNvPr id="2051" name="矩形 21"/>
          <p:cNvSpPr/>
          <p:nvPr/>
        </p:nvSpPr>
        <p:spPr>
          <a:xfrm>
            <a:off x="3255063" y="2010519"/>
            <a:ext cx="3992880" cy="5530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3000" b="1" dirty="0">
                <a:solidFill>
                  <a:srgbClr val="123E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剖视、断面作业题讲解</a:t>
            </a:r>
            <a:endParaRPr lang="zh-CN" altLang="en-US" sz="3000" b="1" dirty="0">
              <a:solidFill>
                <a:srgbClr val="123E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 bwMode="auto">
          <a:xfrm>
            <a:off x="3140339" y="1856872"/>
            <a:ext cx="0" cy="837320"/>
          </a:xfrm>
          <a:prstGeom prst="line">
            <a:avLst/>
          </a:prstGeom>
          <a:ln w="19050">
            <a:solidFill>
              <a:srgbClr val="185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TextBox 4"/>
          <p:cNvSpPr txBox="1"/>
          <p:nvPr/>
        </p:nvSpPr>
        <p:spPr>
          <a:xfrm>
            <a:off x="1141730" y="0"/>
            <a:ext cx="5895777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7-3-1</a:t>
            </a:r>
            <a:r>
              <a:rPr lang="en-US" altLang="zh-CN" sz="1350" dirty="0">
                <a:latin typeface="Arial" panose="020B0604020202020204" pitchFamily="34" charset="0"/>
              </a:rPr>
              <a:t>  </a:t>
            </a:r>
            <a:r>
              <a:rPr lang="zh-CN" altLang="en-US" sz="1350" dirty="0">
                <a:latin typeface="Arial" panose="020B0604020202020204" pitchFamily="34" charset="0"/>
              </a:rPr>
              <a:t>补遗漏图线。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3080" name="Picture 8"/>
          <p:cNvPicPr>
            <a:picLocks noChangeAspect="1"/>
          </p:cNvPicPr>
          <p:nvPr/>
        </p:nvPicPr>
        <p:blipFill>
          <a:blip r:embed="rId1"/>
          <a:srcRect t="3610" b="6137"/>
          <a:stretch>
            <a:fillRect/>
          </a:stretch>
        </p:blipFill>
        <p:spPr>
          <a:xfrm>
            <a:off x="1356122" y="267990"/>
            <a:ext cx="6231657" cy="267989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2"/>
          <a:srcRect l="50145" t="54062"/>
          <a:stretch>
            <a:fillRect/>
          </a:stretch>
        </p:blipFill>
        <p:spPr>
          <a:xfrm>
            <a:off x="2856865" y="2721586"/>
            <a:ext cx="3083670" cy="231662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 rot="5400000">
            <a:off x="926742" y="1553746"/>
            <a:ext cx="1500743" cy="11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5400000">
            <a:off x="1517511" y="1553746"/>
            <a:ext cx="1179155" cy="11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TextBox 2"/>
          <p:cNvSpPr txBox="1"/>
          <p:nvPr/>
        </p:nvSpPr>
        <p:spPr>
          <a:xfrm>
            <a:off x="1141730" y="0"/>
            <a:ext cx="582930" cy="2990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7-3-2</a:t>
            </a:r>
            <a:endParaRPr lang="zh-CN" altLang="en-US" sz="135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4102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20" y="214392"/>
            <a:ext cx="6110168" cy="2768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45" y="2733497"/>
            <a:ext cx="1983125" cy="2267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47" y="267990"/>
            <a:ext cx="1980743" cy="287523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TextBox 1"/>
          <p:cNvSpPr txBox="1"/>
          <p:nvPr/>
        </p:nvSpPr>
        <p:spPr>
          <a:xfrm>
            <a:off x="1141730" y="0"/>
            <a:ext cx="582930" cy="2990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7-3-3</a:t>
            </a:r>
            <a:endParaRPr lang="zh-CN" altLang="en-US" sz="135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512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375186"/>
            <a:ext cx="4073446" cy="402103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Picture 6"/>
          <p:cNvPicPr>
            <a:picLocks noChangeAspect="1"/>
          </p:cNvPicPr>
          <p:nvPr/>
        </p:nvPicPr>
        <p:blipFill>
          <a:blip r:embed="rId2"/>
          <a:srcRect l="1695" r="10168"/>
          <a:stretch>
            <a:fillRect/>
          </a:stretch>
        </p:blipFill>
        <p:spPr>
          <a:xfrm>
            <a:off x="5054382" y="1447146"/>
            <a:ext cx="2787094" cy="224277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22" y="428784"/>
            <a:ext cx="3751858" cy="151741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extBox 1"/>
          <p:cNvSpPr txBox="1"/>
          <p:nvPr/>
        </p:nvSpPr>
        <p:spPr>
          <a:xfrm>
            <a:off x="1141730" y="0"/>
            <a:ext cx="582930" cy="2990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7-3-4</a:t>
            </a:r>
            <a:endParaRPr lang="zh-CN" altLang="en-US" sz="135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614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090" y="470471"/>
            <a:ext cx="6454387" cy="419255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2"/>
          <p:cNvPicPr>
            <a:picLocks noChangeAspect="1"/>
          </p:cNvPicPr>
          <p:nvPr/>
        </p:nvPicPr>
        <p:blipFill>
          <a:blip r:embed="rId2"/>
          <a:srcRect l="56250" t="49248"/>
          <a:stretch>
            <a:fillRect/>
          </a:stretch>
        </p:blipFill>
        <p:spPr>
          <a:xfrm>
            <a:off x="4947186" y="2572702"/>
            <a:ext cx="3001486" cy="217131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20" y="482382"/>
            <a:ext cx="3495778" cy="1447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Box 1"/>
          <p:cNvSpPr txBox="1"/>
          <p:nvPr/>
        </p:nvSpPr>
        <p:spPr>
          <a:xfrm>
            <a:off x="1141730" y="0"/>
            <a:ext cx="4502229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7-4-1</a:t>
            </a:r>
            <a:r>
              <a:rPr lang="en-US" altLang="zh-CN" sz="1350" dirty="0">
                <a:latin typeface="Arial" panose="020B0604020202020204" pitchFamily="34" charset="0"/>
              </a:rPr>
              <a:t> </a:t>
            </a:r>
            <a:r>
              <a:rPr lang="zh-CN" altLang="en-US" sz="1350" dirty="0">
                <a:latin typeface="Arial" panose="020B0604020202020204" pitchFamily="34" charset="0"/>
              </a:rPr>
              <a:t>在指定位置将主视图改为全剖视图。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6149" name="Picture 5"/>
          <p:cNvPicPr>
            <a:picLocks noChangeAspect="1"/>
          </p:cNvPicPr>
          <p:nvPr/>
        </p:nvPicPr>
        <p:blipFill>
          <a:blip r:embed="rId1"/>
          <a:srcRect t="3571" r="8929" b="2541"/>
          <a:stretch>
            <a:fillRect/>
          </a:stretch>
        </p:blipFill>
        <p:spPr>
          <a:xfrm>
            <a:off x="1838504" y="267990"/>
            <a:ext cx="2933595" cy="471662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94" y="2358311"/>
            <a:ext cx="2850220" cy="257270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06" y="321588"/>
            <a:ext cx="2894290" cy="479999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6"/>
          <p:cNvPicPr>
            <a:picLocks noChangeAspect="1"/>
          </p:cNvPicPr>
          <p:nvPr/>
        </p:nvPicPr>
        <p:blipFill>
          <a:blip r:embed="rId4"/>
          <a:srcRect t="9383" b="13208"/>
          <a:stretch>
            <a:fillRect/>
          </a:stretch>
        </p:blipFill>
        <p:spPr>
          <a:xfrm>
            <a:off x="4732794" y="375186"/>
            <a:ext cx="2864513" cy="192952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extBox 2"/>
          <p:cNvSpPr txBox="1"/>
          <p:nvPr/>
        </p:nvSpPr>
        <p:spPr>
          <a:xfrm>
            <a:off x="1141730" y="0"/>
            <a:ext cx="582930" cy="2990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7-4-2</a:t>
            </a:r>
            <a:endParaRPr lang="zh-CN" altLang="en-US" sz="135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717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8774" y="2679898"/>
            <a:ext cx="2626300" cy="1775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04" y="267990"/>
            <a:ext cx="3380245" cy="4609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41364" b="52994"/>
          <a:stretch>
            <a:fillRect/>
          </a:stretch>
        </p:blipFill>
        <p:spPr>
          <a:xfrm>
            <a:off x="1784906" y="214392"/>
            <a:ext cx="3323074" cy="1339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4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382" y="535980"/>
            <a:ext cx="2801387" cy="1731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10" name="组合 174"/>
          <p:cNvGrpSpPr/>
          <p:nvPr/>
        </p:nvGrpSpPr>
        <p:grpSpPr>
          <a:xfrm>
            <a:off x="261938" y="52388"/>
            <a:ext cx="3641725" cy="1150937"/>
            <a:chOff x="1907704" y="3289712"/>
            <a:chExt cx="3640569" cy="1152128"/>
          </a:xfrm>
        </p:grpSpPr>
        <p:sp>
          <p:nvSpPr>
            <p:cNvPr id="17413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71" tIns="34285" rIns="68571" bIns="34285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rgbClr val="123E61"/>
                  </a:solidFill>
                  <a:ea typeface="仓耳玄三01简繁 W01" panose="02020400000000000000" charset="-122"/>
                  <a:sym typeface="Consolas" panose="020B0609020204030204" charset="0"/>
                </a:rPr>
                <a:t>Ⅱ</a:t>
              </a:r>
              <a:endParaRPr lang="zh-CN" altLang="en-US" sz="7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517216" y="3505835"/>
              <a:ext cx="2031057" cy="64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考试真题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3309281" y="3307192"/>
              <a:ext cx="0" cy="1117168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1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1276350"/>
            <a:ext cx="4017963" cy="2673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2" name="图片 3"/>
          <p:cNvPicPr>
            <a:picLocks noChangeAspect="1"/>
          </p:cNvPicPr>
          <p:nvPr/>
        </p:nvPicPr>
        <p:blipFill>
          <a:blip r:embed="rId2"/>
          <a:srcRect l="10808" t="8888" r="4703"/>
          <a:stretch>
            <a:fillRect/>
          </a:stretch>
        </p:blipFill>
        <p:spPr>
          <a:xfrm>
            <a:off x="4068763" y="388938"/>
            <a:ext cx="5075237" cy="3563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extBox 1"/>
          <p:cNvSpPr txBox="1"/>
          <p:nvPr/>
        </p:nvSpPr>
        <p:spPr>
          <a:xfrm>
            <a:off x="1141730" y="0"/>
            <a:ext cx="2465507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7-5</a:t>
            </a:r>
            <a:r>
              <a:rPr lang="en-US" altLang="zh-CN" sz="1350" dirty="0">
                <a:latin typeface="Arial" panose="020B0604020202020204" pitchFamily="34" charset="0"/>
              </a:rPr>
              <a:t>  </a:t>
            </a:r>
            <a:r>
              <a:rPr lang="zh-CN" altLang="en-US" sz="1350" dirty="0">
                <a:latin typeface="Arial" panose="020B0604020202020204" pitchFamily="34" charset="0"/>
              </a:rPr>
              <a:t>求作全剖的左视图。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8195" name="Picture 2"/>
          <p:cNvPicPr>
            <a:picLocks noChangeAspect="1"/>
          </p:cNvPicPr>
          <p:nvPr/>
        </p:nvPicPr>
        <p:blipFill>
          <a:blip r:embed="rId1"/>
          <a:srcRect r="41734"/>
          <a:stretch>
            <a:fillRect/>
          </a:stretch>
        </p:blipFill>
        <p:spPr>
          <a:xfrm>
            <a:off x="1409720" y="482382"/>
            <a:ext cx="2251115" cy="4287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68" y="1929527"/>
            <a:ext cx="2143919" cy="297051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1"/>
          <a:srcRect l="65202" b="31250"/>
          <a:stretch>
            <a:fillRect/>
          </a:stretch>
        </p:blipFill>
        <p:spPr>
          <a:xfrm>
            <a:off x="3875227" y="535980"/>
            <a:ext cx="1344713" cy="294788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extBox 1"/>
          <p:cNvSpPr txBox="1"/>
          <p:nvPr/>
        </p:nvSpPr>
        <p:spPr>
          <a:xfrm>
            <a:off x="1141730" y="0"/>
            <a:ext cx="4073446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7-6</a:t>
            </a:r>
            <a:r>
              <a:rPr lang="en-US" altLang="zh-CN" sz="1350" dirty="0">
                <a:latin typeface="Arial" panose="020B0604020202020204" pitchFamily="34" charset="0"/>
              </a:rPr>
              <a:t> </a:t>
            </a:r>
            <a:r>
              <a:rPr lang="zh-CN" altLang="en-US" sz="1350" dirty="0">
                <a:latin typeface="Arial" panose="020B0604020202020204" pitchFamily="34" charset="0"/>
              </a:rPr>
              <a:t>求作全剖的主视图。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922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514" y="482382"/>
            <a:ext cx="5794536" cy="433190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186" y="2251115"/>
            <a:ext cx="2679898" cy="2714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Picture 2"/>
          <p:cNvPicPr>
            <a:picLocks noChangeAspect="1"/>
          </p:cNvPicPr>
          <p:nvPr/>
        </p:nvPicPr>
        <p:blipFill>
          <a:blip r:embed="rId3"/>
          <a:srcRect r="49516" b="54745"/>
          <a:stretch>
            <a:fillRect/>
          </a:stretch>
        </p:blipFill>
        <p:spPr>
          <a:xfrm>
            <a:off x="1516916" y="321588"/>
            <a:ext cx="3030072" cy="203672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58311"/>
            <a:ext cx="3275431" cy="246550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TextBox 2"/>
          <p:cNvSpPr txBox="1"/>
          <p:nvPr/>
        </p:nvSpPr>
        <p:spPr>
          <a:xfrm>
            <a:off x="1141730" y="0"/>
            <a:ext cx="5091807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7-7</a:t>
            </a:r>
            <a:r>
              <a:rPr lang="en-US" altLang="zh-CN" sz="1350" dirty="0">
                <a:latin typeface="Arial" panose="020B0604020202020204" pitchFamily="34" charset="0"/>
              </a:rPr>
              <a:t>  </a:t>
            </a:r>
            <a:r>
              <a:rPr lang="zh-CN" altLang="en-US" sz="1350" dirty="0">
                <a:latin typeface="Arial" panose="020B0604020202020204" pitchFamily="34" charset="0"/>
              </a:rPr>
              <a:t>补画左视图（外形图），并在主视图上作全剖视。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1024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20" y="428784"/>
            <a:ext cx="3483868" cy="445577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96" y="2464316"/>
            <a:ext cx="3114638" cy="2681089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0"/>
          <p:cNvGrpSpPr/>
          <p:nvPr/>
        </p:nvGrpSpPr>
        <p:grpSpPr>
          <a:xfrm>
            <a:off x="1356122" y="232258"/>
            <a:ext cx="5359797" cy="4645157"/>
            <a:chOff x="285720" y="308932"/>
            <a:chExt cx="7143800" cy="6191902"/>
          </a:xfrm>
        </p:grpSpPr>
        <p:pic>
          <p:nvPicPr>
            <p:cNvPr id="11270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720" y="308932"/>
              <a:ext cx="4286280" cy="61919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71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357165"/>
              <a:ext cx="2857520" cy="288776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TextBox 2"/>
          <p:cNvSpPr txBox="1"/>
          <p:nvPr/>
        </p:nvSpPr>
        <p:spPr>
          <a:xfrm>
            <a:off x="1141730" y="0"/>
            <a:ext cx="5252601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7-8-1</a:t>
            </a:r>
            <a:r>
              <a:rPr lang="en-US" altLang="zh-CN" sz="1350" dirty="0">
                <a:latin typeface="Arial" panose="020B0604020202020204" pitchFamily="34" charset="0"/>
              </a:rPr>
              <a:t> </a:t>
            </a:r>
            <a:r>
              <a:rPr lang="zh-CN" altLang="en-US" sz="1350" dirty="0">
                <a:latin typeface="Arial" panose="020B0604020202020204" pitchFamily="34" charset="0"/>
              </a:rPr>
              <a:t>作阶梯剖。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1126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7186" y="2358311"/>
            <a:ext cx="2953844" cy="2041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28" y="375186"/>
            <a:ext cx="3807838" cy="40198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Picture 6"/>
          <p:cNvPicPr>
            <a:picLocks noChangeAspect="1"/>
          </p:cNvPicPr>
          <p:nvPr/>
        </p:nvPicPr>
        <p:blipFill>
          <a:blip r:embed="rId3"/>
          <a:srcRect l="3609" r="3767"/>
          <a:stretch>
            <a:fillRect/>
          </a:stretch>
        </p:blipFill>
        <p:spPr>
          <a:xfrm>
            <a:off x="1263219" y="321588"/>
            <a:ext cx="3737565" cy="418064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Box 1"/>
          <p:cNvSpPr txBox="1"/>
          <p:nvPr/>
        </p:nvSpPr>
        <p:spPr>
          <a:xfrm>
            <a:off x="1141730" y="0"/>
            <a:ext cx="582930" cy="2990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7-8-2</a:t>
            </a:r>
            <a:endParaRPr lang="zh-CN" altLang="en-US" sz="135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1229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943" y="2251115"/>
            <a:ext cx="2862131" cy="241071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16" y="519305"/>
            <a:ext cx="3162280" cy="412704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9"/>
          <p:cNvGrpSpPr/>
          <p:nvPr/>
        </p:nvGrpSpPr>
        <p:grpSpPr>
          <a:xfrm>
            <a:off x="1313244" y="332308"/>
            <a:ext cx="3633943" cy="4330716"/>
            <a:chOff x="414337" y="500063"/>
            <a:chExt cx="4714875" cy="5643562"/>
          </a:xfrm>
        </p:grpSpPr>
        <p:pic>
          <p:nvPicPr>
            <p:cNvPr id="13319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337" y="3451225"/>
              <a:ext cx="4714875" cy="26924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20" name="Picture 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88" y="785813"/>
              <a:ext cx="4318000" cy="265588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21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3125" y="500063"/>
              <a:ext cx="576263" cy="211137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9" name="Picture 2"/>
          <p:cNvPicPr>
            <a:picLocks noChangeAspect="1"/>
          </p:cNvPicPr>
          <p:nvPr/>
        </p:nvPicPr>
        <p:blipFill>
          <a:blip r:embed="rId6"/>
          <a:srcRect l="55820" t="6433" r="2390" b="49985"/>
          <a:stretch>
            <a:fillRect/>
          </a:stretch>
        </p:blipFill>
        <p:spPr>
          <a:xfrm>
            <a:off x="5017459" y="183424"/>
            <a:ext cx="2927640" cy="198193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extBox 2"/>
          <p:cNvSpPr txBox="1"/>
          <p:nvPr/>
        </p:nvSpPr>
        <p:spPr>
          <a:xfrm>
            <a:off x="1141730" y="0"/>
            <a:ext cx="6378159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7-14-1</a:t>
            </a:r>
            <a:r>
              <a:rPr lang="en-US" altLang="zh-CN" sz="1350" dirty="0">
                <a:latin typeface="Arial" panose="020B0604020202020204" pitchFamily="34" charset="0"/>
              </a:rPr>
              <a:t>  </a:t>
            </a:r>
            <a:r>
              <a:rPr lang="zh-CN" altLang="en-US" sz="1350" dirty="0">
                <a:latin typeface="Arial" panose="020B0604020202020204" pitchFamily="34" charset="0"/>
              </a:rPr>
              <a:t>在指定位置将主视图画成半剖。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1331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7186" y="2251115"/>
            <a:ext cx="2782330" cy="1974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16" y="375186"/>
            <a:ext cx="3276622" cy="44617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10" y="295384"/>
            <a:ext cx="2927640" cy="479642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504" y="375186"/>
            <a:ext cx="2800196" cy="4551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Rectangle 2"/>
          <p:cNvSpPr>
            <a:spLocks noGrp="1"/>
          </p:cNvSpPr>
          <p:nvPr/>
        </p:nvSpPr>
        <p:spPr>
          <a:xfrm>
            <a:off x="1463318" y="53598"/>
            <a:ext cx="6174486" cy="37518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500" dirty="0">
                <a:solidFill>
                  <a:srgbClr val="0070C0"/>
                </a:solidFill>
              </a:rPr>
              <a:t>7-14-2</a:t>
            </a:r>
            <a:r>
              <a:rPr lang="en-US" altLang="zh-CN" sz="1500" dirty="0">
                <a:solidFill>
                  <a:schemeClr val="tx2"/>
                </a:solidFill>
              </a:rPr>
              <a:t>  </a:t>
            </a:r>
            <a:r>
              <a:rPr lang="zh-CN" altLang="en-US" sz="1350" dirty="0"/>
              <a:t>在指定位置将主视图画成半剖视图。</a:t>
            </a:r>
            <a:endParaRPr lang="en-US" altLang="zh-CN" sz="1350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51563" t="46858" r="5469" b="6891"/>
          <a:stretch>
            <a:fillRect/>
          </a:stretch>
        </p:blipFill>
        <p:spPr>
          <a:xfrm>
            <a:off x="4839990" y="2036723"/>
            <a:ext cx="2947888" cy="235831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02" y="482382"/>
            <a:ext cx="2519105" cy="442719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Box 1"/>
          <p:cNvSpPr txBox="1"/>
          <p:nvPr/>
        </p:nvSpPr>
        <p:spPr>
          <a:xfrm>
            <a:off x="1141730" y="0"/>
            <a:ext cx="5734983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7-15</a:t>
            </a:r>
            <a:r>
              <a:rPr lang="en-US" altLang="zh-CN" sz="1350" dirty="0">
                <a:latin typeface="Arial" panose="020B0604020202020204" pitchFamily="34" charset="0"/>
              </a:rPr>
              <a:t> </a:t>
            </a:r>
            <a:r>
              <a:rPr lang="zh-CN" altLang="en-US" sz="1350" dirty="0">
                <a:latin typeface="Arial" panose="020B0604020202020204" pitchFamily="34" charset="0"/>
              </a:rPr>
              <a:t>补画半剖的左视图，并在主视图上作半剖。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1536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122" y="428784"/>
            <a:ext cx="3470766" cy="43235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24" y="482382"/>
            <a:ext cx="5408630" cy="41270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92" y="2358311"/>
            <a:ext cx="3140841" cy="219751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Box 1"/>
          <p:cNvSpPr txBox="1"/>
          <p:nvPr/>
        </p:nvSpPr>
        <p:spPr>
          <a:xfrm>
            <a:off x="1141730" y="0"/>
            <a:ext cx="5252601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7-17</a:t>
            </a:r>
            <a:r>
              <a:rPr lang="en-US" altLang="zh-CN" sz="1350" dirty="0">
                <a:latin typeface="Arial" panose="020B0604020202020204" pitchFamily="34" charset="0"/>
              </a:rPr>
              <a:t>  </a:t>
            </a:r>
            <a:r>
              <a:rPr lang="zh-CN" altLang="en-US" sz="1350" dirty="0">
                <a:latin typeface="Arial" panose="020B0604020202020204" pitchFamily="34" charset="0"/>
              </a:rPr>
              <a:t>在右边空白处，将主视图、俯视图画成局部剖视图。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1"/>
          <a:srcRect t="46986"/>
          <a:stretch>
            <a:fillRect/>
          </a:stretch>
        </p:blipFill>
        <p:spPr>
          <a:xfrm>
            <a:off x="5000784" y="3644662"/>
            <a:ext cx="2782330" cy="133042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1288" y="482367"/>
            <a:ext cx="3034836" cy="424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60000"/>
            </a:camera>
            <a:lightRig rig="threePt" dir="t"/>
          </a:scene3d>
        </p:spPr>
      </p:pic>
      <p:pic>
        <p:nvPicPr>
          <p:cNvPr id="7" name="Picture 21" descr="7-17"/>
          <p:cNvPicPr>
            <a:picLocks noChangeAspect="1"/>
          </p:cNvPicPr>
          <p:nvPr/>
        </p:nvPicPr>
        <p:blipFill>
          <a:blip r:embed="rId3"/>
          <a:srcRect l="11765" t="6415" r="17647" b="8055"/>
          <a:stretch>
            <a:fillRect/>
          </a:stretch>
        </p:blipFill>
        <p:spPr>
          <a:xfrm>
            <a:off x="5000784" y="482382"/>
            <a:ext cx="2787094" cy="309677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0"/>
          <p:cNvGrpSpPr/>
          <p:nvPr/>
        </p:nvGrpSpPr>
        <p:grpSpPr>
          <a:xfrm>
            <a:off x="1677710" y="428784"/>
            <a:ext cx="2787094" cy="4416473"/>
            <a:chOff x="714375" y="571500"/>
            <a:chExt cx="3714750" cy="5886450"/>
          </a:xfrm>
        </p:grpSpPr>
        <p:pic>
          <p:nvPicPr>
            <p:cNvPr id="17415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375" y="571500"/>
              <a:ext cx="3714750" cy="58864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弧形 7"/>
            <p:cNvSpPr/>
            <p:nvPr/>
          </p:nvSpPr>
          <p:spPr>
            <a:xfrm rot="8901357">
              <a:off x="2649538" y="655638"/>
              <a:ext cx="1552575" cy="1552575"/>
            </a:xfrm>
            <a:prstGeom prst="arc">
              <a:avLst>
                <a:gd name="adj1" fmla="val 13699525"/>
                <a:gd name="adj2" fmla="val 702732"/>
              </a:avLst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714625" y="4929188"/>
              <a:ext cx="1428750" cy="1587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TextBox 1"/>
          <p:cNvSpPr txBox="1"/>
          <p:nvPr/>
        </p:nvSpPr>
        <p:spPr>
          <a:xfrm>
            <a:off x="1409720" y="160794"/>
            <a:ext cx="5252601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7-20</a:t>
            </a:r>
            <a:r>
              <a:rPr lang="en-US" altLang="zh-CN" sz="1350" dirty="0">
                <a:latin typeface="Arial" panose="020B0604020202020204" pitchFamily="34" charset="0"/>
              </a:rPr>
              <a:t> </a:t>
            </a:r>
            <a:r>
              <a:rPr lang="zh-CN" altLang="en-US" sz="1350" dirty="0">
                <a:latin typeface="Arial" panose="020B0604020202020204" pitchFamily="34" charset="0"/>
              </a:rPr>
              <a:t>作出水泵轴的三个断面图（键槽深</a:t>
            </a:r>
            <a:r>
              <a:rPr lang="en-US" altLang="zh-CN" sz="1350" dirty="0">
                <a:latin typeface="Arial" panose="020B0604020202020204" pitchFamily="34" charset="0"/>
              </a:rPr>
              <a:t>3mm</a:t>
            </a:r>
            <a:r>
              <a:rPr lang="zh-CN" altLang="en-US" sz="1350" dirty="0">
                <a:latin typeface="Arial" panose="020B0604020202020204" pitchFamily="34" charset="0"/>
              </a:rPr>
              <a:t>）。</a:t>
            </a:r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524" y="589578"/>
            <a:ext cx="6592550" cy="19831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10" y="2519105"/>
            <a:ext cx="1043374" cy="107195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01" y="2626301"/>
            <a:ext cx="848039" cy="8575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105" y="2733497"/>
            <a:ext cx="546699" cy="64317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458" name="组合 174"/>
          <p:cNvGrpSpPr/>
          <p:nvPr/>
        </p:nvGrpSpPr>
        <p:grpSpPr>
          <a:xfrm>
            <a:off x="287338" y="42863"/>
            <a:ext cx="3641725" cy="1150937"/>
            <a:chOff x="1907704" y="3289712"/>
            <a:chExt cx="3640569" cy="1152128"/>
          </a:xfrm>
        </p:grpSpPr>
        <p:sp>
          <p:nvSpPr>
            <p:cNvPr id="19461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71" tIns="34285" rIns="68571" bIns="34285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rgbClr val="123E61"/>
                  </a:solidFill>
                  <a:ea typeface="仓耳玄三01简繁 W01" panose="02020400000000000000" charset="-122"/>
                  <a:sym typeface="Consolas" panose="020B0609020204030204" charset="0"/>
                </a:rPr>
                <a:t>Ⅱ</a:t>
              </a:r>
              <a:endParaRPr lang="zh-CN" altLang="en-US" sz="7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517216" y="3505835"/>
              <a:ext cx="2031057" cy="64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考试真题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3309281" y="3307192"/>
              <a:ext cx="0" cy="1117168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200150"/>
            <a:ext cx="3238500" cy="3703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图片 3"/>
          <p:cNvPicPr>
            <a:picLocks noChangeAspect="1"/>
          </p:cNvPicPr>
          <p:nvPr/>
        </p:nvPicPr>
        <p:blipFill>
          <a:blip r:embed="rId2"/>
          <a:srcRect l="2586" t="8430"/>
          <a:stretch>
            <a:fillRect/>
          </a:stretch>
        </p:blipFill>
        <p:spPr>
          <a:xfrm>
            <a:off x="4114800" y="160338"/>
            <a:ext cx="4418013" cy="467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extBox 1"/>
          <p:cNvSpPr txBox="1"/>
          <p:nvPr/>
        </p:nvSpPr>
        <p:spPr>
          <a:xfrm>
            <a:off x="1302524" y="214392"/>
            <a:ext cx="6538952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Arial" panose="020B0604020202020204" pitchFamily="34" charset="0"/>
              </a:rPr>
              <a:t>7-21 </a:t>
            </a:r>
            <a:r>
              <a:rPr lang="en-US" altLang="zh-CN" sz="1350" dirty="0">
                <a:latin typeface="Arial" panose="020B0604020202020204" pitchFamily="34" charset="0"/>
              </a:rPr>
              <a:t> </a:t>
            </a:r>
            <a:r>
              <a:rPr lang="zh-CN" altLang="en-US" sz="1350" dirty="0">
                <a:latin typeface="Arial" panose="020B0604020202020204" pitchFamily="34" charset="0"/>
              </a:rPr>
              <a:t>根据剖切平面位置线，画出断面图。</a:t>
            </a:r>
            <a:endParaRPr lang="zh-CN" altLang="en-US" sz="1350" dirty="0">
              <a:latin typeface="Arial" panose="020B0604020202020204" pitchFamily="34" charset="0"/>
              <a:hlinkClick r:id="" action="ppaction://noaction"/>
            </a:endParaRPr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7139" y="589578"/>
            <a:ext cx="5362179" cy="24119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椭圆 4"/>
          <p:cNvSpPr/>
          <p:nvPr/>
        </p:nvSpPr>
        <p:spPr>
          <a:xfrm>
            <a:off x="6758797" y="1693696"/>
            <a:ext cx="214392" cy="21439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54" y="2962181"/>
            <a:ext cx="1162480" cy="10040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16" y="2937169"/>
            <a:ext cx="1154143" cy="111245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574" y="2947889"/>
            <a:ext cx="1129131" cy="110411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646" y="357320"/>
            <a:ext cx="6635428" cy="4430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6570609" y="3976970"/>
            <a:ext cx="783721" cy="783721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  <a:ln>
            <a:solidFill>
              <a:schemeClr val="bg1">
                <a:lumMod val="50000"/>
                <a:alpha val="9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4" name="TextBox 5"/>
          <p:cNvSpPr txBox="1"/>
          <p:nvPr/>
        </p:nvSpPr>
        <p:spPr>
          <a:xfrm>
            <a:off x="1384707" y="412109"/>
            <a:ext cx="647940" cy="299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Arial" panose="020B0604020202020204" pitchFamily="34" charset="0"/>
              </a:rPr>
              <a:t>7-24</a:t>
            </a:r>
            <a:endParaRPr lang="zh-CN" altLang="en-US" sz="135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506" name="组合 174"/>
          <p:cNvGrpSpPr/>
          <p:nvPr/>
        </p:nvGrpSpPr>
        <p:grpSpPr>
          <a:xfrm>
            <a:off x="184150" y="0"/>
            <a:ext cx="3641725" cy="1150938"/>
            <a:chOff x="1907704" y="3289712"/>
            <a:chExt cx="3640569" cy="1152128"/>
          </a:xfrm>
        </p:grpSpPr>
        <p:sp>
          <p:nvSpPr>
            <p:cNvPr id="21509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71" tIns="34285" rIns="68571" bIns="34285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rgbClr val="123E61"/>
                  </a:solidFill>
                  <a:ea typeface="仓耳玄三01简繁 W01" panose="02020400000000000000" charset="-122"/>
                  <a:sym typeface="Consolas" panose="020B0609020204030204" charset="0"/>
                </a:rPr>
                <a:t>Ⅱ</a:t>
              </a:r>
              <a:endParaRPr lang="zh-CN" altLang="en-US" sz="7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517216" y="3505835"/>
              <a:ext cx="2031057" cy="64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考试真题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3309282" y="3307193"/>
              <a:ext cx="0" cy="1117166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0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38" y="1169988"/>
            <a:ext cx="3384550" cy="3798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图片 3"/>
          <p:cNvPicPr>
            <a:picLocks noChangeAspect="1"/>
          </p:cNvPicPr>
          <p:nvPr/>
        </p:nvPicPr>
        <p:blipFill>
          <a:blip r:embed="rId2"/>
          <a:srcRect t="10542"/>
          <a:stretch>
            <a:fillRect/>
          </a:stretch>
        </p:blipFill>
        <p:spPr>
          <a:xfrm>
            <a:off x="4021138" y="215900"/>
            <a:ext cx="4572000" cy="4624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554" name="组合 174"/>
          <p:cNvGrpSpPr/>
          <p:nvPr/>
        </p:nvGrpSpPr>
        <p:grpSpPr>
          <a:xfrm>
            <a:off x="287338" y="52388"/>
            <a:ext cx="3641725" cy="1150937"/>
            <a:chOff x="1907704" y="3289712"/>
            <a:chExt cx="3640569" cy="1152128"/>
          </a:xfrm>
        </p:grpSpPr>
        <p:sp>
          <p:nvSpPr>
            <p:cNvPr id="23557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71" tIns="34285" rIns="68571" bIns="34285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rgbClr val="123E61"/>
                  </a:solidFill>
                  <a:ea typeface="仓耳玄三01简繁 W01" panose="02020400000000000000" charset="-122"/>
                  <a:sym typeface="Consolas" panose="020B0609020204030204" charset="0"/>
                </a:rPr>
                <a:t>Ⅱ</a:t>
              </a:r>
              <a:endParaRPr lang="zh-CN" altLang="en-US" sz="7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517216" y="3505835"/>
              <a:ext cx="2031057" cy="647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考试真题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3309281" y="3307192"/>
              <a:ext cx="0" cy="1117168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55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312863"/>
            <a:ext cx="2752725" cy="3498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图片 4"/>
          <p:cNvPicPr>
            <a:picLocks noChangeAspect="1"/>
          </p:cNvPicPr>
          <p:nvPr/>
        </p:nvPicPr>
        <p:blipFill>
          <a:blip r:embed="rId2"/>
          <a:srcRect t="13782"/>
          <a:stretch>
            <a:fillRect/>
          </a:stretch>
        </p:blipFill>
        <p:spPr>
          <a:xfrm>
            <a:off x="3929063" y="123825"/>
            <a:ext cx="4495800" cy="4784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602" name="组合 174"/>
          <p:cNvGrpSpPr/>
          <p:nvPr/>
        </p:nvGrpSpPr>
        <p:grpSpPr>
          <a:xfrm>
            <a:off x="287338" y="88900"/>
            <a:ext cx="3641725" cy="1150938"/>
            <a:chOff x="1907704" y="3289712"/>
            <a:chExt cx="3640569" cy="1152128"/>
          </a:xfrm>
        </p:grpSpPr>
        <p:sp>
          <p:nvSpPr>
            <p:cNvPr id="25605" name="Rectangle 4"/>
            <p:cNvSpPr txBox="1"/>
            <p:nvPr/>
          </p:nvSpPr>
          <p:spPr>
            <a:xfrm>
              <a:off x="1907704" y="3289712"/>
              <a:ext cx="1424064" cy="115212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71" tIns="34285" rIns="68571" bIns="34285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0" dirty="0">
                  <a:solidFill>
                    <a:srgbClr val="123E61"/>
                  </a:solidFill>
                  <a:ea typeface="仓耳玄三01简繁 W01" panose="02020400000000000000" charset="-122"/>
                  <a:sym typeface="Consolas" panose="020B0609020204030204" charset="0"/>
                </a:rPr>
                <a:t>Ⅱ</a:t>
              </a:r>
              <a:endParaRPr lang="zh-CN" altLang="en-US" sz="7200" dirty="0">
                <a:solidFill>
                  <a:srgbClr val="123E61"/>
                </a:solidFill>
                <a:ea typeface="仓耳玄三01简繁 W01" panose="02020400000000000000" charset="-122"/>
                <a:sym typeface="Consolas" panose="020B060902020403020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517216" y="3505835"/>
              <a:ext cx="2031057" cy="64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考试真题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8" name="直接连接符 177"/>
            <p:cNvCxnSpPr/>
            <p:nvPr/>
          </p:nvCxnSpPr>
          <p:spPr>
            <a:xfrm>
              <a:off x="3309281" y="3307193"/>
              <a:ext cx="0" cy="1117166"/>
            </a:xfrm>
            <a:prstGeom prst="line">
              <a:avLst/>
            </a:prstGeom>
            <a:ln w="19050">
              <a:solidFill>
                <a:srgbClr val="185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0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1262063"/>
            <a:ext cx="2774950" cy="3668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图片 3"/>
          <p:cNvPicPr>
            <a:picLocks noChangeAspect="1"/>
          </p:cNvPicPr>
          <p:nvPr/>
        </p:nvPicPr>
        <p:blipFill>
          <a:blip r:embed="rId2"/>
          <a:srcRect t="11540"/>
          <a:stretch>
            <a:fillRect/>
          </a:stretch>
        </p:blipFill>
        <p:spPr>
          <a:xfrm>
            <a:off x="4114800" y="106363"/>
            <a:ext cx="4129088" cy="4767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PP_MARK_KEY" val="f8014a97-5b0c-4ccd-a70f-868e26a1af7b"/>
  <p:tag name="COMMONDATA" val="eyJoZGlkIjoiYTc2ZGZiNzZiNDVlOGViOWVmM2JhOTY0NGJkNjUyYzgifQ=="/>
</p:tagLst>
</file>

<file path=ppt/theme/theme1.xml><?xml version="1.0" encoding="utf-8"?>
<a:theme xmlns:a="http://schemas.openxmlformats.org/drawingml/2006/main" name="第一PPT，www.1ppt.com">
  <a:themeElements>
    <a:clrScheme name="自定义 39">
      <a:dk1>
        <a:sysClr val="windowText" lastClr="000000"/>
      </a:dk1>
      <a:lt1>
        <a:sysClr val="window" lastClr="FFFFFF"/>
      </a:lt1>
      <a:dk2>
        <a:srgbClr val="123E61"/>
      </a:dk2>
      <a:lt2>
        <a:srgbClr val="D4D4D6"/>
      </a:lt2>
      <a:accent1>
        <a:srgbClr val="123E61"/>
      </a:accent1>
      <a:accent2>
        <a:srgbClr val="123E61"/>
      </a:accent2>
      <a:accent3>
        <a:srgbClr val="123E61"/>
      </a:accent3>
      <a:accent4>
        <a:srgbClr val="123E61"/>
      </a:accent4>
      <a:accent5>
        <a:srgbClr val="123E61"/>
      </a:accent5>
      <a:accent6>
        <a:srgbClr val="000000"/>
      </a:accent6>
      <a:hlink>
        <a:srgbClr val="168BBA"/>
      </a:hlink>
      <a:folHlink>
        <a:srgbClr val="680000"/>
      </a:folHlink>
    </a:clrScheme>
    <a:fontScheme name="kv3jvsqy">
      <a:majorFont>
        <a:latin typeface="Microsoft JhengHei Light"/>
        <a:ea typeface="仓耳玄三01简繁 W01"/>
        <a:cs typeface=""/>
      </a:majorFont>
      <a:minorFont>
        <a:latin typeface="Microsoft JhengHei Light"/>
        <a:ea typeface="仓耳玄三01简繁 W01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1521</Words>
  <Application>WPS 演示</Application>
  <PresentationFormat>自定义</PresentationFormat>
  <Paragraphs>233</Paragraphs>
  <Slides>61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0" baseType="lpstr">
      <vt:lpstr>Arial</vt:lpstr>
      <vt:lpstr>宋体</vt:lpstr>
      <vt:lpstr>Wingdings</vt:lpstr>
      <vt:lpstr>FZZhengHeiS-R-GB</vt:lpstr>
      <vt:lpstr>Segoe Print</vt:lpstr>
      <vt:lpstr>FZHei-B01S</vt:lpstr>
      <vt:lpstr>微软雅黑</vt:lpstr>
      <vt:lpstr>仓耳玄三01简繁 W01</vt:lpstr>
      <vt:lpstr>Calibri</vt:lpstr>
      <vt:lpstr>幼圆</vt:lpstr>
      <vt:lpstr>Microsoft JhengHei Light</vt:lpstr>
      <vt:lpstr>Consolas</vt:lpstr>
      <vt:lpstr>等线</vt:lpstr>
      <vt:lpstr>Arial Unicode MS</vt:lpstr>
      <vt:lpstr>Times New Roman</vt:lpstr>
      <vt:lpstr>Wingdings 2</vt:lpstr>
      <vt:lpstr>楷体_GB2312</vt:lpstr>
      <vt:lpstr>新宋体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工作总结计划</dc:title>
  <dc:creator>第一PPT</dc:creator>
  <cp:keywords>www.1ppt.com</cp:keywords>
  <dc:description>www.1ppt.com</dc:description>
  <cp:lastModifiedBy>R一Q</cp:lastModifiedBy>
  <cp:revision>414</cp:revision>
  <dcterms:created xsi:type="dcterms:W3CDTF">2017-04-06T01:11:00Z</dcterms:created>
  <dcterms:modified xsi:type="dcterms:W3CDTF">2022-11-05T12:11:41Z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369FB066CE6B4DA1B1F0007BFD625D21</vt:lpwstr>
  </property>
  <property fmtid="{D5CDD505-2E9C-101B-9397-08002B2CF9AE}" pid="3" name="KSOProductBuildVer">
    <vt:lpwstr>2052-11.1.0.12763</vt:lpwstr>
  </property>
</Properties>
</file>